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  <p:sldId id="265" r:id="rId10"/>
    <p:sldId id="268" r:id="rId11"/>
    <p:sldId id="267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CC0000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366D1-7A10-411C-919B-A32A4F040500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r-HR" dirty="0"/>
              <a:t>JKP “Vodovod i kanalizacija” doo Tuzla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82299-8B85-455D-BA01-9022E5623A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http://viktuzla.ba/wp-content/uploads/2016/02/JKP-ViK-Tuzla-samo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307" y="8786842"/>
            <a:ext cx="357190" cy="3571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328013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610AD-F944-4AEA-88A0-2D4A954E1C01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600A9-CCC7-4343-B2B7-97EFB8D90A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4889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</a:bodyPr>
          <a:lstStyle>
            <a:lvl1pPr algn="r" rtl="0">
              <a:spcBef>
                <a:spcPct val="0"/>
              </a:spcBef>
              <a:buNone/>
              <a:defRPr sz="5600" b="0" cap="none" spc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bg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6964-A2C6-4004-B6CB-3C3FAAA3B328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44DF-5110-4AD8-BE3A-8F4090A4525D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D1D-C6A0-4841-84F8-B36D9C5B3BAA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  <a:effectLst>
                  <a:glow rad="63500">
                    <a:schemeClr val="bg2">
                      <a:lumMod val="20000"/>
                      <a:lumOff val="80000"/>
                      <a:alpha val="40000"/>
                    </a:schemeClr>
                  </a:glo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alpha val="3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glow rad="63500">
                    <a:srgbClr val="002060">
                      <a:alpha val="40000"/>
                    </a:srgbClr>
                  </a:glow>
                </a:effectLst>
              </a:defRPr>
            </a:lvl1pPr>
            <a:lvl2pPr>
              <a:defRPr>
                <a:solidFill>
                  <a:schemeClr val="bg1"/>
                </a:solidFill>
                <a:effectLst>
                  <a:glow rad="63500">
                    <a:srgbClr val="002060">
                      <a:alpha val="40000"/>
                    </a:srgbClr>
                  </a:glo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glow rad="63500">
                    <a:srgbClr val="002060">
                      <a:alpha val="40000"/>
                    </a:srgbClr>
                  </a:glow>
                </a:effectLst>
              </a:defRPr>
            </a:lvl3pPr>
            <a:lvl4pPr>
              <a:defRPr>
                <a:solidFill>
                  <a:schemeClr val="bg1"/>
                </a:solidFill>
                <a:effectLst>
                  <a:glow rad="63500">
                    <a:srgbClr val="002060">
                      <a:alpha val="40000"/>
                    </a:srgbClr>
                  </a:glow>
                </a:effectLst>
              </a:defRPr>
            </a:lvl4pPr>
            <a:lvl5pPr>
              <a:defRPr>
                <a:solidFill>
                  <a:schemeClr val="bg1"/>
                </a:solidFill>
                <a:effectLst>
                  <a:glow rad="63500">
                    <a:srgbClr val="002060">
                      <a:alpha val="40000"/>
                    </a:srgbClr>
                  </a:glow>
                </a:effectLst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F9D9-AC38-427B-A635-7B04BC4E498D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44" y="6357958"/>
            <a:ext cx="3000364" cy="365125"/>
          </a:xfrm>
        </p:spPr>
        <p:txBody>
          <a:bodyPr/>
          <a:lstStyle/>
          <a:p>
            <a:r>
              <a:rPr lang="en-US" dirty="0"/>
              <a:t>JKP "</a:t>
            </a:r>
            <a:r>
              <a:rPr lang="en-US" dirty="0" err="1"/>
              <a:t>Vodovod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kanalizacija</a:t>
            </a:r>
            <a:r>
              <a:rPr lang="en-US" dirty="0"/>
              <a:t>" doo Tuzla</a:t>
            </a:r>
            <a:r>
              <a:rPr lang="hr-HR" dirty="0"/>
              <a:t>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2" descr="http://viktuzla.ba/wp-content/uploads/2016/02/JKP-ViK-Tuzla-samo-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6500834"/>
            <a:ext cx="285752" cy="28575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8DC0A-FC49-4695-8D59-6422638D3DD6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C24D-260A-4CFD-B6C5-975CB4C35D0E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6FBD-5813-4817-BE42-BAFAEC539C5C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4758-8121-432A-8DA3-874DB168662C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45D8-9655-4C86-950F-676256E7A7B6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A2CB-6646-4E4A-98DC-F6891B26FAF3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76E6-4281-41A5-9430-50D84619E16D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9F4707-108C-483C-972E-9638D584D5A1}" type="datetime1">
              <a:rPr lang="en-US" smtClean="0"/>
              <a:pPr/>
              <a:t>12/31/2018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JKP "Vodovod i kanalizacija" doo Tuzla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8A9E2E-B6D1-42DD-9168-52BB855A1C1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6500858" cy="1414458"/>
          </a:xfrm>
        </p:spPr>
        <p:txBody>
          <a:bodyPr>
            <a:normAutofit/>
          </a:bodyPr>
          <a:lstStyle/>
          <a:p>
            <a:pPr algn="ctr"/>
            <a:r>
              <a:rPr lang="hr-HR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</a:rPr>
              <a:t>JKP “Vodovod i kanalizacija” doo Tuzla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645024"/>
            <a:ext cx="8215370" cy="1569925"/>
          </a:xfrm>
          <a:solidFill>
            <a:schemeClr val="tx2">
              <a:alpha val="0"/>
            </a:schemeClr>
          </a:solidFill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</a:pPr>
            <a:r>
              <a:rPr lang="hr-HR" sz="4800" dirty="0">
                <a:solidFill>
                  <a:srgbClr val="C00000"/>
                </a:solidFill>
                <a:effectLst>
                  <a:glow rad="63500">
                    <a:srgbClr val="002060">
                      <a:alpha val="40000"/>
                    </a:srgbClr>
                  </a:glow>
                </a:effectLst>
              </a:rPr>
              <a:t>Projekat dugoročnog vodosnabdijevanja i odvodnje otpadnih voda Tuzla </a:t>
            </a:r>
            <a:br>
              <a:rPr lang="hr-HR" sz="4800" dirty="0">
                <a:solidFill>
                  <a:srgbClr val="C00000"/>
                </a:solidFill>
                <a:effectLst>
                  <a:glow rad="635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solidFill>
                  <a:srgbClr val="C00000"/>
                </a:solidFill>
                <a:effectLst>
                  <a:glow rad="63500">
                    <a:srgbClr val="002060">
                      <a:alpha val="40000"/>
                    </a:srgbClr>
                  </a:glow>
                </a:effectLst>
              </a:rPr>
              <a:t>- finansiranje putem granta KfW-a i kreditnog zaduženja JKP ViK Tuzla- </a:t>
            </a:r>
          </a:p>
        </p:txBody>
      </p:sp>
      <p:pic>
        <p:nvPicPr>
          <p:cNvPr id="14338" name="Picture 2" descr="http://viktuzla.ba/wp-content/uploads/2016/02/JKP-ViK-Tuzla-samo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642918"/>
            <a:ext cx="1928826" cy="19288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6000768"/>
            <a:ext cx="49730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BA" dirty="0">
                <a:solidFill>
                  <a:schemeClr val="tx2"/>
                </a:solidFill>
                <a:effectLst>
                  <a:glow rad="63500">
                    <a:srgbClr val="002060">
                      <a:alpha val="40000"/>
                    </a:srgbClr>
                  </a:glow>
                </a:effectLst>
              </a:rPr>
              <a:t>Direktor JKP " Vodovod i kanalizacija" doo Tuzla</a:t>
            </a:r>
            <a:endParaRPr lang="en-US" dirty="0">
              <a:solidFill>
                <a:schemeClr val="tx2"/>
              </a:solidFill>
              <a:effectLst>
                <a:glow rad="63500">
                  <a:srgbClr val="002060">
                    <a:alpha val="40000"/>
                  </a:srgbClr>
                </a:glow>
              </a:effectLst>
            </a:endParaRPr>
          </a:p>
          <a:p>
            <a:r>
              <a:rPr lang="hr-BA" dirty="0">
                <a:solidFill>
                  <a:schemeClr val="tx2"/>
                </a:solidFill>
                <a:effectLst>
                  <a:glow rad="63500">
                    <a:srgbClr val="002060">
                      <a:alpha val="40000"/>
                    </a:srgbClr>
                  </a:glow>
                </a:effectLst>
              </a:rPr>
              <a:t>               mr.sc. Aid Berbić, dipl. prav.</a:t>
            </a:r>
            <a:endParaRPr lang="en-US" dirty="0">
              <a:solidFill>
                <a:schemeClr val="tx2"/>
              </a:solidFill>
              <a:effectLst>
                <a:glow rad="63500">
                  <a:srgbClr val="002060">
                    <a:alpha val="40000"/>
                  </a:srgbClr>
                </a:glow>
              </a:effectLst>
            </a:endParaRPr>
          </a:p>
          <a:p>
            <a:endParaRPr lang="en-US" dirty="0">
              <a:effectLst>
                <a:glow rad="63500">
                  <a:srgbClr val="002060">
                    <a:alpha val="40000"/>
                  </a:srgbClr>
                </a:glo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C387DC-BF74-4DD4-BBA7-EFD12AC5F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20688"/>
            <a:ext cx="8568952" cy="5976664"/>
          </a:xfrm>
          <a:noFill/>
        </p:spPr>
        <p:txBody>
          <a:bodyPr>
            <a:normAutofit/>
          </a:bodyPr>
          <a:lstStyle/>
          <a:p>
            <a:pPr lvl="1"/>
            <a:endParaRPr lang="hr-HR" dirty="0">
              <a:effectLst>
                <a:glow rad="139700">
                  <a:srgbClr val="002060">
                    <a:alpha val="40000"/>
                  </a:srgbClr>
                </a:glow>
              </a:effectLst>
            </a:endParaRP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TP6 (vozila) 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objavljen u aprilu 2018.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Ugovori potpisani u novembru 2018. 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Isporuka vozila početak 2019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TP7 (vodomjeri)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Nabavljeni i ugrađeno 1000 radio relejnih vodomjera.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Mjere zaštite od poplave: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Ugradnja nove linije membrana </a:t>
            </a: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od 100 l/s sredinom </a:t>
            </a: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2019. na DWTP Cerik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Izvršena rekonstrukcija </a:t>
            </a: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dijela zgrade laboratorije u </a:t>
            </a: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ulici 4. </a:t>
            </a: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a</a:t>
            </a: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prila </a:t>
            </a: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- Miladije</a:t>
            </a:r>
          </a:p>
          <a:p>
            <a:endParaRPr lang="bs-Latn-B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143571-B45F-4DE9-BE7A-94CC202F9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  <a:r>
              <a:rPr lang="hr-HR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62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9C3F3-6586-4ABF-A29C-0F7F558B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bs-Latn-BA" dirty="0"/>
              <a:t>U toku implementacije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85F0F1-9B17-420C-AC58-5B14D5FE0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  <a:r>
              <a:rPr lang="hr-HR"/>
              <a:t>  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76984A52-2CB1-4504-A357-FA74A5C11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85859"/>
            <a:ext cx="8229600" cy="5437223"/>
          </a:xfrm>
          <a:solidFill>
            <a:srgbClr val="3399FF">
              <a:alpha val="0"/>
            </a:srgbClr>
          </a:solidFill>
        </p:spPr>
        <p:txBody>
          <a:bodyPr>
            <a:normAutofit/>
          </a:bodyPr>
          <a:lstStyle/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Prateće mjere: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PIS – do aprila 2019.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Tenderski paketi: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TP4 (distributivna mreža)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Očekivani završetak projektovanja početak 2019.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TP5  (SCADA) 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projektovanje završeno – implementacija sredina 2019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Mjere zaštite od poplava: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U toku je usaglašavanje tenderske dokumentacije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Implementacija u 2019.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Nabavka opreme za laboratoriju 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Početak 2019</a:t>
            </a:r>
          </a:p>
        </p:txBody>
      </p:sp>
    </p:spTree>
    <p:extLst>
      <p:ext uri="{BB962C8B-B14F-4D97-AF65-F5344CB8AC3E}">
        <p14:creationId xmlns:p14="http://schemas.microsoft.com/office/powerpoint/2010/main" val="1497665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3286124"/>
            <a:ext cx="4071966" cy="714380"/>
          </a:xfrm>
          <a:solidFill>
            <a:srgbClr val="3399FF">
              <a:alpha val="0"/>
            </a:srgb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>Hvala na pažnji.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  <a:r>
              <a:rPr lang="hr-HR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/>
          </a:bodyPr>
          <a:lstStyle/>
          <a:p>
            <a:r>
              <a:rPr lang="bs-Latn-BA" u="sng" dirty="0"/>
              <a:t>Uvod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85926"/>
            <a:ext cx="7891810" cy="3513572"/>
          </a:xfrm>
          <a:solidFill>
            <a:srgbClr val="3399FF">
              <a:alpha val="0"/>
            </a:srgbClr>
          </a:solidFill>
        </p:spPr>
        <p:txBody>
          <a:bodyPr>
            <a:normAutofit lnSpcReduction="10000"/>
          </a:bodyPr>
          <a:lstStyle/>
          <a:p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Tuzla – glavni grad Tuzlanskog kantona</a:t>
            </a:r>
          </a:p>
          <a:p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TK – </a:t>
            </a:r>
            <a:r>
              <a:rPr lang="bs-Latn-BA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50</a:t>
            </a:r>
            <a:r>
              <a:rPr lang="bs-Latn-BA" dirty="0" smtClean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0.000 </a:t>
            </a:r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stanovnika</a:t>
            </a:r>
          </a:p>
          <a:p>
            <a:r>
              <a:rPr lang="bs-Latn-BA" dirty="0" smtClean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Grad </a:t>
            </a:r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Tuzla - </a:t>
            </a:r>
            <a:r>
              <a:rPr lang="bs-Latn-BA" dirty="0" smtClean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110.000 stanovnika po popisu iz 2013.</a:t>
            </a:r>
            <a:endParaRPr lang="bs-Latn-BA" dirty="0">
              <a:solidFill>
                <a:schemeClr val="bg1"/>
              </a:solidFill>
              <a:effectLst>
                <a:glow rad="139700">
                  <a:srgbClr val="002060">
                    <a:alpha val="40000"/>
                  </a:srgbClr>
                </a:glow>
              </a:effectLst>
            </a:endParaRPr>
          </a:p>
          <a:p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Vodovodnom mrežom pokriveno </a:t>
            </a:r>
            <a:r>
              <a:rPr lang="bs-Latn-BA" dirty="0" smtClean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95% </a:t>
            </a:r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opštine</a:t>
            </a:r>
          </a:p>
          <a:p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Ukupno </a:t>
            </a:r>
            <a:r>
              <a:rPr lang="bs-Latn-BA" dirty="0" smtClean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46.000 </a:t>
            </a:r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priključaka na vodovodnu mrežu</a:t>
            </a:r>
          </a:p>
          <a:p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25.000 priključaka na kanalizacionu mrežu</a:t>
            </a:r>
          </a:p>
          <a:p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Kanalizacionom mrežom pokriveno 80% opštine</a:t>
            </a:r>
          </a:p>
          <a:p>
            <a:r>
              <a:rPr lang="bs-Latn-BA" dirty="0" smtClean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12 </a:t>
            </a:r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godina bez redukcije</a:t>
            </a:r>
          </a:p>
          <a:p>
            <a:pPr>
              <a:buNone/>
            </a:pPr>
            <a:endParaRPr lang="bs-Latn-BA" dirty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300" dirty="0">
                <a:solidFill>
                  <a:srgbClr val="FF0000"/>
                </a:solidFill>
              </a:rPr>
              <a:t>JKP "</a:t>
            </a:r>
            <a:r>
              <a:rPr lang="en-US" sz="1300" dirty="0" err="1">
                <a:solidFill>
                  <a:srgbClr val="FF0000"/>
                </a:solidFill>
              </a:rPr>
              <a:t>Vodovod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dirty="0" err="1">
                <a:solidFill>
                  <a:srgbClr val="FF0000"/>
                </a:solidFill>
              </a:rPr>
              <a:t>i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dirty="0" err="1">
                <a:solidFill>
                  <a:srgbClr val="FF0000"/>
                </a:solidFill>
              </a:rPr>
              <a:t>kanalizacija</a:t>
            </a:r>
            <a:r>
              <a:rPr lang="en-US" sz="1300" dirty="0">
                <a:solidFill>
                  <a:srgbClr val="FF0000"/>
                </a:solidFill>
              </a:rPr>
              <a:t>" doo Tuzla</a:t>
            </a:r>
            <a:r>
              <a:rPr lang="hr-HR" sz="1300" dirty="0">
                <a:solidFill>
                  <a:srgbClr val="FF0000"/>
                </a:solidFill>
              </a:rPr>
              <a:t>  </a:t>
            </a:r>
            <a:endParaRPr lang="en-US" sz="1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2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7892950" cy="1143000"/>
          </a:xfrm>
        </p:spPr>
        <p:txBody>
          <a:bodyPr/>
          <a:lstStyle/>
          <a:p>
            <a:r>
              <a:rPr lang="bs-Latn-BA" u="sng" dirty="0"/>
              <a:t>Izvorišta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14422"/>
            <a:ext cx="8229600" cy="4929222"/>
          </a:xfrm>
          <a:solidFill>
            <a:srgbClr val="3399FF">
              <a:alpha val="0"/>
            </a:srgbClr>
          </a:solidFill>
        </p:spPr>
        <p:txBody>
          <a:bodyPr>
            <a:normAutofit fontScale="77500" lnSpcReduction="20000"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bs-Latn-BA" sz="3400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ViK Tuzla crpi vodu sa 3 opštine: </a:t>
            </a:r>
          </a:p>
          <a:p>
            <a:pPr marL="1005840" lvl="3" indent="-457200">
              <a:buSzPct val="95000"/>
              <a:buFont typeface="+mj-lt"/>
              <a:buAutoNum type="arabicPeriod"/>
            </a:pPr>
            <a:r>
              <a:rPr lang="bs-Latn-BA" sz="2600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Tuzla, </a:t>
            </a:r>
          </a:p>
          <a:p>
            <a:pPr marL="1005840" lvl="3" indent="-457200">
              <a:buSzPct val="95000"/>
              <a:buFont typeface="+mj-lt"/>
              <a:buAutoNum type="arabicPeriod"/>
            </a:pPr>
            <a:r>
              <a:rPr lang="bs-Latn-BA" sz="2600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Živinice, 	</a:t>
            </a:r>
          </a:p>
          <a:p>
            <a:pPr marL="1005840" lvl="3" indent="-457200">
              <a:buSzPct val="95000"/>
              <a:buFont typeface="+mj-lt"/>
              <a:buAutoNum type="arabicPeriod"/>
            </a:pPr>
            <a:r>
              <a:rPr lang="bs-Latn-BA" sz="2600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Kladanja 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bs-Latn-BA" sz="3400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 Glavna izvorišta:</a:t>
            </a:r>
          </a:p>
          <a:p>
            <a:pPr marL="1124712" lvl="2" indent="-457200">
              <a:buAutoNum type="arabicPeriod"/>
            </a:pPr>
            <a:r>
              <a:rPr lang="bs-Latn-BA" sz="2900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Zatoča ( kapacitet 80 l/s)</a:t>
            </a:r>
          </a:p>
          <a:p>
            <a:pPr marL="1124712" lvl="2" indent="-457200">
              <a:buAutoNum type="arabicPeriod"/>
            </a:pPr>
            <a:r>
              <a:rPr lang="bs-Latn-BA" sz="2900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Tarevčica (kapacitet 120 l/s)</a:t>
            </a:r>
          </a:p>
          <a:p>
            <a:pPr marL="1124712" lvl="2" indent="-457200">
              <a:buAutoNum type="arabicPeriod"/>
            </a:pPr>
            <a:r>
              <a:rPr lang="bs-Latn-BA" sz="2900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7 Vrela (kapacitet 100 l/s)</a:t>
            </a:r>
          </a:p>
          <a:p>
            <a:pPr marL="1124712" lvl="2" indent="-457200">
              <a:buFont typeface="Wingdings 2"/>
              <a:buAutoNum type="arabicPeriod"/>
            </a:pPr>
            <a:r>
              <a:rPr lang="bs-Latn-BA" sz="2900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Toplica (kapacitet 105 l/s)</a:t>
            </a:r>
          </a:p>
          <a:p>
            <a:pPr marL="1124712" lvl="2" indent="-457200">
              <a:buFont typeface="Wingdings 2"/>
              <a:buAutoNum type="arabicPeriod"/>
            </a:pPr>
            <a:r>
              <a:rPr lang="bs-Latn-BA" sz="2900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Sprečko polje (kapacitet 200 l/s)</a:t>
            </a:r>
          </a:p>
          <a:p>
            <a:pPr marL="1124712" lvl="2" indent="-457200">
              <a:buFont typeface="Wingdings 2"/>
              <a:buAutoNum type="arabicPeriod"/>
            </a:pPr>
            <a:r>
              <a:rPr lang="bs-Latn-BA" sz="2900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Dobrnja (kapacitet 10 l/s)</a:t>
            </a:r>
          </a:p>
          <a:p>
            <a:pPr marL="1124712" lvl="2" indent="-457200">
              <a:buFont typeface="Wingdings 2"/>
              <a:buAutoNum type="arabicPeriod"/>
            </a:pPr>
            <a:r>
              <a:rPr lang="bs-Latn-BA" sz="2900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Pomoćno postrojenje za proizvodnju vode (300 l/s)</a:t>
            </a:r>
            <a:endParaRPr lang="bs-Latn-BA" sz="2900" dirty="0">
              <a:solidFill>
                <a:schemeClr val="bg1"/>
              </a:solidFill>
              <a:effectLst>
                <a:glow rad="139700">
                  <a:srgbClr val="002060">
                    <a:alpha val="40000"/>
                  </a:srgbClr>
                </a:glow>
              </a:effectLst>
            </a:endParaRPr>
          </a:p>
          <a:p>
            <a:pPr marL="484632" indent="-457200"/>
            <a:r>
              <a:rPr lang="bs-Latn-BA" sz="3400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Ukupan kapacitet - oko 915 l/s</a:t>
            </a:r>
          </a:p>
          <a:p>
            <a:pPr marL="484632" indent="-457200"/>
            <a:r>
              <a:rPr lang="bs-Latn-BA" sz="3400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Potrebe grada -	 550-600 l/s</a:t>
            </a:r>
            <a:r>
              <a:rPr lang="bs-Latn-BA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 </a:t>
            </a:r>
          </a:p>
          <a:p>
            <a:pPr lvl="1">
              <a:buNone/>
            </a:pPr>
            <a:endParaRPr lang="bs-Latn-BA" dirty="0"/>
          </a:p>
          <a:p>
            <a:pPr marL="393192" lvl="1" indent="0">
              <a:buNone/>
            </a:pPr>
            <a:endParaRPr lang="bs-Latn-B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  <a:r>
              <a:rPr lang="hr-HR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0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hr-HR" u="sng" dirty="0"/>
              <a:t>Odluke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214974"/>
          </a:xfrm>
          <a:solidFill>
            <a:srgbClr val="3399FF">
              <a:alpha val="0"/>
            </a:srgbClr>
          </a:solidFill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2010 – Iskazivanje interesa opštine Tuzla za apliciranje kod KfW-a za dodjelu nepovratnih sredstava za izradu studije</a:t>
            </a:r>
          </a:p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2011 – Potpisan sporazum o finansiranju za izradu Studije izvodljivosti za pripremu </a:t>
            </a:r>
            <a:r>
              <a:rPr lang="hr-HR" i="1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Programa vodosnabdijevanja i upravljanja otpadnim vodama u BiH II </a:t>
            </a:r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za Tuzlu, Zenicu i Travnik.</a:t>
            </a:r>
          </a:p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2012 – Završena Dorsch studija izvodljivosti </a:t>
            </a:r>
            <a:r>
              <a:rPr lang="hr-HR" i="1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Vodosnabdijevanje i odvodnja otpadnih voda za Tuzlu </a:t>
            </a:r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(cijena studije cca 1.000.000,00 € za sve tri opštine)</a:t>
            </a:r>
          </a:p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2013 – Aplikacija opštine Tuzla KfW-u</a:t>
            </a:r>
          </a:p>
          <a:p>
            <a:pPr marL="0" indent="0">
              <a:buNone/>
            </a:pPr>
            <a:endParaRPr lang="hr-HR" i="1" dirty="0">
              <a:solidFill>
                <a:srgbClr val="C00000"/>
              </a:solidFill>
            </a:endParaRPr>
          </a:p>
          <a:p>
            <a:endParaRPr lang="hr-HR" i="1" dirty="0">
              <a:solidFill>
                <a:srgbClr val="C00000"/>
              </a:solidFill>
            </a:endParaRPr>
          </a:p>
          <a:p>
            <a:endParaRPr lang="hr-HR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JKP "</a:t>
            </a:r>
            <a:r>
              <a:rPr lang="en-US" dirty="0" err="1"/>
              <a:t>Vodovod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kanalizacija</a:t>
            </a:r>
            <a:r>
              <a:rPr lang="en-US" dirty="0"/>
              <a:t>" doo Tuzla</a:t>
            </a:r>
            <a:r>
              <a:rPr lang="hr-HR" dirty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A7721F-8E20-4C7E-A765-42C7AF5DD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530" y="-171400"/>
            <a:ext cx="8229600" cy="1143000"/>
          </a:xfrm>
        </p:spPr>
        <p:txBody>
          <a:bodyPr/>
          <a:lstStyle/>
          <a:p>
            <a:r>
              <a:rPr lang="bs-Latn-BA" u="sng" dirty="0"/>
              <a:t>Odluke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1B09C6B-4C5B-4A30-A3DC-D4EFF243C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  <a:r>
              <a:rPr lang="hr-HR"/>
              <a:t>  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1C537BE8-C660-4BC8-96F6-1D421E3B4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30" y="1142984"/>
            <a:ext cx="8229600" cy="5214974"/>
          </a:xfrm>
          <a:solidFill>
            <a:srgbClr val="3399FF">
              <a:alpha val="0"/>
            </a:srgbClr>
          </a:solidFill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2014 – Potpisan ugovor o kreditu za projekat V</a:t>
            </a:r>
            <a:r>
              <a:rPr lang="hr-HR" i="1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odosnabdijevanje i odvodnja otpadnih voda u BiH II </a:t>
            </a: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kojim se Zakon o javnim nabavkama ne primjenjuje nego isključivo KfW-ove smjernice za nabavku</a:t>
            </a:r>
            <a:endParaRPr lang="hr-HR" i="1" dirty="0">
              <a:effectLst>
                <a:glow rad="139700">
                  <a:srgbClr val="002060">
                    <a:alpha val="40000"/>
                  </a:srgbClr>
                </a:glow>
              </a:effectLst>
            </a:endParaRPr>
          </a:p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2015 – Definisan budžet finansijskih doprinosa i grant sredstava 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2016 – Potpisan ugovor između JKP „Vodovod i kanalizacija” d.o.o. Tuzla i iC Consulenten kao glavnog Konsultanta za implementaciju Projekta</a:t>
            </a:r>
          </a:p>
          <a:p>
            <a:r>
              <a:rPr lang="hr-HR" i="1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2017 – Početak realizacije Projekta</a:t>
            </a:r>
          </a:p>
          <a:p>
            <a:pPr marL="0" indent="0">
              <a:buNone/>
            </a:pPr>
            <a:endParaRPr lang="hr-HR" i="1" dirty="0"/>
          </a:p>
          <a:p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388016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785834"/>
          </a:xfrm>
        </p:spPr>
        <p:txBody>
          <a:bodyPr>
            <a:normAutofit fontScale="90000"/>
          </a:bodyPr>
          <a:lstStyle/>
          <a:p>
            <a:r>
              <a:rPr lang="hr-HR" u="sng" dirty="0"/>
              <a:t>Obaveze i uslovi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372476" cy="5357850"/>
          </a:xfrm>
          <a:solidFill>
            <a:srgbClr val="3399FF">
              <a:alpha val="0"/>
            </a:srgbClr>
          </a:solidFill>
        </p:spPr>
        <p:txBody>
          <a:bodyPr>
            <a:normAutofit lnSpcReduction="10000"/>
          </a:bodyPr>
          <a:lstStyle/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Uslovi pod kojima je opština Tuzla potpisala ugovor o kreditnom zaduženju</a:t>
            </a:r>
          </a:p>
          <a:p>
            <a:pPr marL="850392" lvl="1" indent="-457200">
              <a:buFont typeface="+mj-lt"/>
              <a:buAutoNum type="arabicPeriod"/>
            </a:pPr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Iznos kredita od 6.250.000,00 €</a:t>
            </a:r>
          </a:p>
          <a:p>
            <a:pPr marL="850392" lvl="1" indent="-457200">
              <a:buFont typeface="+mj-lt"/>
              <a:buAutoNum type="arabicPeriod"/>
            </a:pPr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Rok otplate 12 godina počev od decembra 2019. (uključen grace period – 3 godine)</a:t>
            </a:r>
          </a:p>
          <a:p>
            <a:pPr marL="850392" lvl="1" indent="-457200">
              <a:buFont typeface="+mj-lt"/>
              <a:buAutoNum type="arabicPeriod"/>
            </a:pPr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Kamatna stopa </a:t>
            </a: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– </a:t>
            </a:r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1.73%  na godišnjem nivou</a:t>
            </a:r>
          </a:p>
          <a:p>
            <a:pPr marL="850392" lvl="1" indent="-457200">
              <a:buFont typeface="+mj-lt"/>
              <a:buAutoNum type="arabicPeriod"/>
            </a:pP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Obrada kredita 0.5%</a:t>
            </a:r>
          </a:p>
          <a:p>
            <a:pPr marL="850392" lvl="1" indent="-457200">
              <a:buFont typeface="+mj-lt"/>
              <a:buAutoNum type="arabicPeriod"/>
            </a:pP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Naknada za </a:t>
            </a: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odobrena, </a:t>
            </a: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a neiskorištena sredstva 0,25%</a:t>
            </a:r>
          </a:p>
          <a:p>
            <a:pPr marL="850392" lvl="1" indent="-457200">
              <a:buFont typeface="+mj-lt"/>
              <a:buAutoNum type="arabicPeriod"/>
            </a:pP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JKP “Vodovod i kanalizacija” doo Tuzla pored sredstava kredita je dobio grant </a:t>
            </a: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u iznosu od 6.142.000,00 €, od </a:t>
            </a: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toga 750.000 </a:t>
            </a: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€ za tehničku pomoć.</a:t>
            </a:r>
          </a:p>
          <a:p>
            <a:pPr marL="850392" lvl="1" indent="-457200">
              <a:buFont typeface="+mj-lt"/>
              <a:buAutoNum type="arabicPeriod"/>
            </a:pP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JKP-u </a:t>
            </a: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“Vodovod i kanalizacija” doo </a:t>
            </a: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Tuzla je pripao i iznos granta od 1.187.500,00 € za mjere zaštite od poplava.</a:t>
            </a:r>
            <a:endParaRPr lang="hr-HR" dirty="0">
              <a:effectLst>
                <a:glow rad="139700">
                  <a:srgbClr val="002060">
                    <a:alpha val="40000"/>
                  </a:srgbClr>
                </a:glo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  <a:r>
              <a:rPr lang="hr-HR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928694"/>
          </a:xfrm>
        </p:spPr>
        <p:txBody>
          <a:bodyPr/>
          <a:lstStyle/>
          <a:p>
            <a:r>
              <a:rPr lang="hr-HR" u="sng" dirty="0"/>
              <a:t>Ciljani rezultati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4286280"/>
          </a:xfrm>
          <a:solidFill>
            <a:srgbClr val="3399FF">
              <a:alpha val="0"/>
            </a:srgbClr>
          </a:solidFill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Proširenje kapaciteta postrojenja Stupari sa 240 l/s na 360 l/s</a:t>
            </a:r>
          </a:p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Cjevovodi:</a:t>
            </a:r>
          </a:p>
          <a:p>
            <a:pPr lvl="2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D</a:t>
            </a:r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ovodni cjevovod, Stupari – PS Živinice DN500</a:t>
            </a:r>
          </a:p>
          <a:p>
            <a:pPr lvl="2"/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Dovodni cjevovod, PS Živnice – Rezervoar Cerik DN500</a:t>
            </a:r>
          </a:p>
          <a:p>
            <a:pPr lvl="2"/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Dovodni cjevovod, Ši Selo – Simin Han</a:t>
            </a:r>
          </a:p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Pumpe i rezervoari (rekonstrukcija i zamjena 25 pumpnih stanica i 16 rezervoara)</a:t>
            </a:r>
          </a:p>
          <a:p>
            <a:r>
              <a:rPr lang="hr-HR" dirty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Bunari (izgradnja 4 nova </a:t>
            </a:r>
            <a:r>
              <a:rPr lang="hr-HR" dirty="0" smtClean="0">
                <a:solidFill>
                  <a:schemeClr val="bg1"/>
                </a:solidFill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bunara)</a:t>
            </a:r>
            <a:endParaRPr lang="hr-HR" dirty="0">
              <a:solidFill>
                <a:srgbClr val="C00000"/>
              </a:solidFill>
              <a:effectLst>
                <a:glow rad="139700">
                  <a:srgbClr val="002060">
                    <a:alpha val="40000"/>
                  </a:srgbClr>
                </a:glow>
              </a:effectLst>
            </a:endParaRPr>
          </a:p>
          <a:p>
            <a:pPr lvl="2"/>
            <a:endParaRPr lang="hr-HR" dirty="0">
              <a:solidFill>
                <a:srgbClr val="C00000"/>
              </a:solidFill>
              <a:effectLst>
                <a:glow rad="139700">
                  <a:srgbClr val="002060">
                    <a:alpha val="40000"/>
                  </a:srgbClr>
                </a:glo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  <a:r>
              <a:rPr lang="hr-HR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  <a:solidFill>
            <a:schemeClr val="bg2">
              <a:alpha val="0"/>
            </a:schemeClr>
          </a:solidFill>
        </p:spPr>
        <p:txBody>
          <a:bodyPr/>
          <a:lstStyle/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Rekonstrukcija </a:t>
            </a: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dijela zgrade laboratorije </a:t>
            </a: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i nabavka opreme za monitoring kvaliteta vode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SCADA sistem, automatizacija i kontrola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Nabavka vozila i posebne opreme za održavanje i upravljanje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Nabavka poslovnog softwera sa pratećim </a:t>
            </a: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hardware-om</a:t>
            </a:r>
            <a:endParaRPr lang="hr-HR" dirty="0">
              <a:effectLst>
                <a:glow rad="139700">
                  <a:srgbClr val="002060">
                    <a:alpha val="40000"/>
                  </a:srgbClr>
                </a:glow>
              </a:effectLst>
            </a:endParaRP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Implementacija GIS-a i povezivanje sa poslovni software-om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Nabavka opreme za smanjenje gubitaka i mjerne opreme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Nabavka novih vodomjera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  <a:r>
              <a:rPr lang="hr-HR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9C3F3-6586-4ABF-A29C-0F7F558B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-315416"/>
            <a:ext cx="8229600" cy="1143000"/>
          </a:xfrm>
        </p:spPr>
        <p:txBody>
          <a:bodyPr/>
          <a:lstStyle/>
          <a:p>
            <a:r>
              <a:rPr lang="bs-Latn-BA" dirty="0"/>
              <a:t>Do sada implementirano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85F0F1-9B17-420C-AC58-5B14D5FE0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JKP "Vodovod i kanalizacija" doo Tuzla</a:t>
            </a:r>
            <a:r>
              <a:rPr lang="hr-HR"/>
              <a:t>  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76984A52-2CB1-4504-A357-FA74A5C11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08721"/>
            <a:ext cx="8229600" cy="5814362"/>
          </a:xfrm>
          <a:solidFill>
            <a:srgbClr val="3399FF">
              <a:alpha val="0"/>
            </a:srgbClr>
          </a:solidFill>
        </p:spPr>
        <p:txBody>
          <a:bodyPr>
            <a:normAutofit/>
          </a:bodyPr>
          <a:lstStyle/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Prateće mjere: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Nabavljena opreme za detekciju kvarova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Nabavljeni vodomjeri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Nabavljen hardware za implementaciju PIS-a</a:t>
            </a:r>
          </a:p>
          <a:p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Tenderski paketi: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TP1 (bunari i postrojenja za prečišćavanje vode)  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Objavljen u julu 2018. 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Očekivani potpis ugovora januar </a:t>
            </a:r>
            <a:r>
              <a:rPr lang="hr-HR" dirty="0" smtClean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2019</a:t>
            </a:r>
            <a:endParaRPr lang="hr-HR" dirty="0">
              <a:effectLst>
                <a:glow rad="139700">
                  <a:srgbClr val="002060">
                    <a:alpha val="40000"/>
                  </a:srgbClr>
                </a:glow>
              </a:effectLst>
            </a:endParaRP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TP2 (distributivni cjevovodi)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Objavljen u novembru 2018. 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Očekivana implementacija 2019</a:t>
            </a:r>
          </a:p>
          <a:p>
            <a:pPr lvl="1"/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TP3 (pumpne stanice i rezervoari)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Objavljen u julu 2018.</a:t>
            </a:r>
            <a:b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</a:br>
            <a:r>
              <a:rPr lang="hr-HR" dirty="0">
                <a:effectLst>
                  <a:glow rad="139700">
                    <a:srgbClr val="002060">
                      <a:alpha val="40000"/>
                    </a:srgbClr>
                  </a:glow>
                </a:effectLst>
              </a:rPr>
              <a:t>Očekivana implementacija 2019</a:t>
            </a:r>
          </a:p>
        </p:txBody>
      </p:sp>
    </p:spTree>
    <p:extLst>
      <p:ext uri="{BB962C8B-B14F-4D97-AF65-F5344CB8AC3E}">
        <p14:creationId xmlns:p14="http://schemas.microsoft.com/office/powerpoint/2010/main" val="2770935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rgbClr val="C00000"/>
      </a:dk1>
      <a:lt1>
        <a:srgbClr val="FFFFFF"/>
      </a:lt1>
      <a:dk2>
        <a:srgbClr val="C00000"/>
      </a:dk2>
      <a:lt2>
        <a:srgbClr val="FFFFFF"/>
      </a:lt2>
      <a:accent1>
        <a:srgbClr val="C00000"/>
      </a:accent1>
      <a:accent2>
        <a:srgbClr val="C00000"/>
      </a:accent2>
      <a:accent3>
        <a:srgbClr val="C00000"/>
      </a:accent3>
      <a:accent4>
        <a:srgbClr val="C00000"/>
      </a:accent4>
      <a:accent5>
        <a:srgbClr val="C00000"/>
      </a:accent5>
      <a:accent6>
        <a:srgbClr val="C00000"/>
      </a:accent6>
      <a:hlink>
        <a:srgbClr val="C00000"/>
      </a:hlink>
      <a:folHlink>
        <a:srgbClr val="C000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918</TotalTime>
  <Words>603</Words>
  <Application>Microsoft Office PowerPoint</Application>
  <PresentationFormat>On-screen Show (4:3)</PresentationFormat>
  <Paragraphs>102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JKP “Vodovod i kanalizacija” doo Tuzla</vt:lpstr>
      <vt:lpstr>Uvod</vt:lpstr>
      <vt:lpstr>Izvorišta</vt:lpstr>
      <vt:lpstr>Odluke</vt:lpstr>
      <vt:lpstr>Odluke</vt:lpstr>
      <vt:lpstr>Obaveze i uslovi</vt:lpstr>
      <vt:lpstr>Ciljani rezultati</vt:lpstr>
      <vt:lpstr>PowerPoint Presentation</vt:lpstr>
      <vt:lpstr>Do sada implementirano</vt:lpstr>
      <vt:lpstr>PowerPoint Presentation</vt:lpstr>
      <vt:lpstr>U toku implementacije</vt:lpstr>
      <vt:lpstr>Hvala na pažnji.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JKP “Vodovod i kanalizaciia” doo Tuzla</dc:title>
  <dc:creator>KERIM</dc:creator>
  <cp:lastModifiedBy>ViK</cp:lastModifiedBy>
  <cp:revision>76</cp:revision>
  <dcterms:created xsi:type="dcterms:W3CDTF">2017-01-19T11:09:51Z</dcterms:created>
  <dcterms:modified xsi:type="dcterms:W3CDTF">2018-12-31T08:43:03Z</dcterms:modified>
</cp:coreProperties>
</file>