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735763" cy="98663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10" autoAdjust="0"/>
  </p:normalViewPr>
  <p:slideViewPr>
    <p:cSldViewPr>
      <p:cViewPr varScale="1">
        <p:scale>
          <a:sx n="64" d="100"/>
          <a:sy n="64" d="100"/>
        </p:scale>
        <p:origin x="6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FA0E2C1B-543E-4ABA-A797-3778718A1497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hr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88787F1F-7927-4DAA-A3D1-17562C70E7B3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576026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bs-Latn-BA" dirty="0">
                <a:solidFill>
                  <a:schemeClr val="bg2">
                    <a:lumMod val="25000"/>
                  </a:schemeClr>
                </a:solidFill>
              </a:rPr>
              <a:t>Postrojenje za prečišćavanje otpadnih voda Grada Sarajeva koristi električnu energiju za pokretanje elektromašinske opreme neophodne za rad postrojenja.</a:t>
            </a:r>
            <a:endParaRPr lang="hr-BA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s-Latn-BA" dirty="0">
                <a:solidFill>
                  <a:schemeClr val="bg2">
                    <a:lumMod val="25000"/>
                  </a:schemeClr>
                </a:solidFill>
              </a:rPr>
              <a:t>Pored električne energije, kao nus produkt prečišćavanja je i proizvodnja bioplina, kao i prečišćena servisna voda. </a:t>
            </a:r>
            <a:endParaRPr lang="hr-BA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s-Latn-BA" dirty="0">
                <a:solidFill>
                  <a:schemeClr val="bg2">
                    <a:lumMod val="25000"/>
                  </a:schemeClr>
                </a:solidFill>
              </a:rPr>
              <a:t>Na PPOV Butila je u sklopu rekonstrukcije postrojenja izgrađeno i kogeneracijsko postrojenje za proizvodnju električne i toplotne energije</a:t>
            </a:r>
            <a:endParaRPr lang="hr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87F1F-7927-4DAA-A3D1-17562C70E7B3}" type="slidenum">
              <a:rPr lang="hr-BA" smtClean="0"/>
              <a:pPr/>
              <a:t>3</a:t>
            </a:fld>
            <a:endParaRPr lang="hr-B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Latn-BA" dirty="0"/>
              <a:t>Napajanje 400 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87F1F-7927-4DAA-A3D1-17562C70E7B3}" type="slidenum">
              <a:rPr lang="hr-BA" smtClean="0"/>
              <a:pPr/>
              <a:t>4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069554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Latn-BA" dirty="0"/>
              <a:t>Ukoliko bi CHP dnevno u prosjeku radio 8,1 h,</a:t>
            </a:r>
            <a:r>
              <a:rPr lang="bs-Latn-BA" baseline="0" dirty="0"/>
              <a:t> mjesečno 153,9 h procentualni udio u vlastitoj proizvodnji energije bi bio 18,96 %. Dakle povećanjem  radnih sati CHP jedinice uštede bi bile znatno veće. U danima vikenda CHP nije radio. Treba uzeti u obzir da CHP jedinica proizvodi i toplotnu energiju koja se direktno iskorištava u kotlovnici za zagrijavanje cijelog sistema PPOV.</a:t>
            </a:r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87F1F-7927-4DAA-A3D1-17562C70E7B3}" type="slidenum">
              <a:rPr lang="hr-BA" smtClean="0"/>
              <a:pPr/>
              <a:t>7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17951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87F1F-7927-4DAA-A3D1-17562C70E7B3}" type="slidenum">
              <a:rPr lang="hr-BA" smtClean="0"/>
              <a:pPr/>
              <a:t>10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65151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24">
              <a:defRPr/>
            </a:pPr>
            <a:r>
              <a:rPr lang="bs-Latn-BA" dirty="0"/>
              <a:t>Iz ovoga se da zaključiti da na PPOV Butila je višestruka dobit koristiti biogas za proizvodnju el.energije i grijanje što se na PPOV Butila i primjenjuje.</a:t>
            </a:r>
          </a:p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87F1F-7927-4DAA-A3D1-17562C70E7B3}" type="slidenum">
              <a:rPr lang="hr-BA" smtClean="0"/>
              <a:pPr/>
              <a:t>11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8148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s-Latn-BA" dirty="0"/>
              <a:t>Održavanje CHP jedinice.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87F1F-7927-4DAA-A3D1-17562C70E7B3}" type="slidenum">
              <a:rPr lang="hr-BA" smtClean="0"/>
              <a:pPr/>
              <a:t>12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52639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90F61F-3873-4E8E-BE6A-D170BD0A27DB}" type="datetimeFigureOut">
              <a:rPr lang="hr-BA" smtClean="0"/>
              <a:pPr/>
              <a:t>31.3.2019.</a:t>
            </a:fld>
            <a:endParaRPr lang="hr-B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8B8A16-8B87-4461-8AA1-4E888B006C77}" type="slidenum">
              <a:rPr lang="hr-BA" smtClean="0"/>
              <a:pPr/>
              <a:t>‹#›</a:t>
            </a:fld>
            <a:endParaRPr lang="hr-B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63688" y="660320"/>
            <a:ext cx="518457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BA" sz="1400" dirty="0"/>
              <a:t>KJKP VODOVOD I KANALIZACIJA D.O.O. SARAJEVO 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BA" sz="1400" dirty="0"/>
              <a:t>Pogon kanalizacija</a:t>
            </a:r>
          </a:p>
          <a:p>
            <a: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BA" sz="1400" dirty="0"/>
              <a:t>Postrojenje za prečišćavanje otpadnih voda Butila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43608" y="2955721"/>
            <a:ext cx="70567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BA" dirty="0"/>
              <a:t>ENERGETSKA EFIKASNOST NA POSTROJENJU ZA PREČIŠĆAVANJE OTPADNIH VODA GRADA SARAJEVA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232886" y="5792579"/>
            <a:ext cx="26782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r-BA" sz="1600" dirty="0"/>
              <a:t>Sarajevo, mart  2019.  godine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bs-Latn-BA" sz="1800" b="1" dirty="0">
                <a:solidFill>
                  <a:srgbClr val="DBF5F9">
                    <a:lumMod val="25000"/>
                  </a:srgbClr>
                </a:solidFill>
                <a:latin typeface="Constantia"/>
              </a:rPr>
              <a:t>ANALIZA RAZLIČITIH VARIJANTI ISKORIŠTENJA </a:t>
            </a:r>
            <a:br>
              <a:rPr lang="bs-Latn-BA" sz="1800" b="1" dirty="0">
                <a:solidFill>
                  <a:srgbClr val="DBF5F9">
                    <a:lumMod val="25000"/>
                  </a:srgbClr>
                </a:solidFill>
                <a:latin typeface="Constantia"/>
              </a:rPr>
            </a:br>
            <a:r>
              <a:rPr lang="bs-Latn-BA" sz="1800" b="1" dirty="0">
                <a:solidFill>
                  <a:srgbClr val="DBF5F9">
                    <a:lumMod val="25000"/>
                  </a:srgbClr>
                </a:solidFill>
                <a:latin typeface="Constantia"/>
              </a:rPr>
              <a:t>BIOGASA ZA RAD CHP JEDINICE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bs-Latn-BA" sz="1800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</a:rPr>
              <a:t>Varijanta</a:t>
            </a: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: Akumuliranu količinu biogasa koristit za proizvodnju el.energije i zagrijavanje.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Ova varijanta podrazumijeva da se cijela količina proizvedenog biogasa koristi za proizvodnju električne energije putem CHP postrojenja s tim da kotlovi u kotlovnici također koriste biogas kao pogonsko gorivo.  </a:t>
            </a:r>
          </a:p>
          <a:p>
            <a:pPr algn="just"/>
            <a:endParaRPr lang="bs-Latn-BA" sz="12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</a:rPr>
              <a:t>Primjer 1</a:t>
            </a: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 za mjesec novembar 2018. godine</a:t>
            </a:r>
          </a:p>
          <a:p>
            <a:pPr marL="0" indent="0" algn="just">
              <a:buNone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Potrošnja energenata kada se za rad PPOV Butila koristi prirodni gas (Sarajevogas) i električna energija od JP Elektroprivreda d.d. Sarajevo bez iskorištenja vlastitog bioagasa.</a:t>
            </a:r>
          </a:p>
          <a:p>
            <a:pPr marL="0" indent="0" algn="just">
              <a:buNone/>
            </a:pPr>
            <a:endParaRPr lang="bs-Latn-BA" sz="12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</a:rPr>
              <a:t>Primjer 2</a:t>
            </a: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 za mjesec april 2018. godine</a:t>
            </a:r>
          </a:p>
          <a:p>
            <a:pPr marL="0" indent="0" algn="just">
              <a:buNone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Potrošnja energenata kada se za rad PPOV Butila koristi biogas za proizvodnju el. energije i grijanja.</a:t>
            </a:r>
          </a:p>
          <a:p>
            <a:pPr marL="0" indent="0">
              <a:buNone/>
            </a:pPr>
            <a:endParaRPr lang="bs-Latn-BA" sz="1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bs-Latn-BA" sz="1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bs-Latn-BA" sz="1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bs-Latn-BA" sz="1800" dirty="0">
              <a:solidFill>
                <a:schemeClr val="bg2">
                  <a:lumMod val="25000"/>
                </a:schemeClr>
              </a:solidFill>
            </a:endParaRPr>
          </a:p>
          <a:p>
            <a:endParaRPr lang="bs-Latn-BA" sz="1800" dirty="0">
              <a:solidFill>
                <a:schemeClr val="bg2">
                  <a:lumMod val="25000"/>
                </a:schemeClr>
              </a:solidFill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559918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bs-Latn-BA" sz="1800" b="1" dirty="0">
                <a:solidFill>
                  <a:srgbClr val="DBF5F9">
                    <a:lumMod val="25000"/>
                  </a:srgbClr>
                </a:solidFill>
                <a:latin typeface="Constantia"/>
              </a:rPr>
              <a:t>ANALIZA RAZLIČITIH VARIJANTI ISKORIŠTENJA </a:t>
            </a:r>
            <a:br>
              <a:rPr lang="bs-Latn-BA" sz="1800" b="1" dirty="0">
                <a:solidFill>
                  <a:srgbClr val="DBF5F9">
                    <a:lumMod val="25000"/>
                  </a:srgbClr>
                </a:solidFill>
                <a:latin typeface="Constantia"/>
              </a:rPr>
            </a:br>
            <a:r>
              <a:rPr lang="bs-Latn-BA" sz="1800" b="1" dirty="0">
                <a:solidFill>
                  <a:srgbClr val="DBF5F9">
                    <a:lumMod val="25000"/>
                  </a:srgbClr>
                </a:solidFill>
                <a:latin typeface="Constantia"/>
              </a:rPr>
              <a:t>BIOGASA ZA RAD CHP JEDINICE</a:t>
            </a:r>
            <a:endParaRPr lang="bs-Latn-B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024391"/>
              </p:ext>
            </p:extLst>
          </p:nvPr>
        </p:nvGraphicFramePr>
        <p:xfrm>
          <a:off x="1331640" y="2204864"/>
          <a:ext cx="6172200" cy="170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2018. godina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Potrošnja </a:t>
                      </a:r>
                    </a:p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prirodnog gasa</a:t>
                      </a:r>
                    </a:p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 S</a:t>
                      </a:r>
                      <a:r>
                        <a:rPr lang="bs-Latn-BA" sz="1400" dirty="0">
                          <a:solidFill>
                            <a:schemeClr val="bg1"/>
                          </a:solidFill>
                        </a:rPr>
                        <a:t>m</a:t>
                      </a:r>
                      <a:r>
                        <a:rPr lang="bs-Latn-BA" sz="1400" baseline="30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bs-Latn-BA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Potrošnja </a:t>
                      </a:r>
                    </a:p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el. energije kWh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bs-Latn-BA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Novembar</a:t>
                      </a:r>
                      <a:endParaRPr lang="bs-Latn-B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34.259,80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555.632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Vrijednost u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30.226,97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85.410,00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 u KM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115.636,97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0" lang="bs-Latn-BA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331640" y="1864569"/>
            <a:ext cx="61206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1400" dirty="0">
                <a:solidFill>
                  <a:schemeClr val="bg2">
                    <a:lumMod val="25000"/>
                  </a:schemeClr>
                </a:solidFill>
              </a:rPr>
              <a:t>Tabela 3. - Primjer 1 za mjesece novembar 2018. godine</a:t>
            </a:r>
          </a:p>
        </p:txBody>
      </p:sp>
      <p:graphicFrame>
        <p:nvGraphicFramePr>
          <p:cNvPr id="13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654668"/>
              </p:ext>
            </p:extLst>
          </p:nvPr>
        </p:nvGraphicFramePr>
        <p:xfrm>
          <a:off x="1331640" y="4293096"/>
          <a:ext cx="6172200" cy="170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2018. godina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Potrošnja </a:t>
                      </a:r>
                    </a:p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prirodnog gasa</a:t>
                      </a:r>
                    </a:p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 S</a:t>
                      </a:r>
                      <a:r>
                        <a:rPr lang="bs-Latn-BA" sz="1400" dirty="0">
                          <a:solidFill>
                            <a:schemeClr val="bg1"/>
                          </a:solidFill>
                        </a:rPr>
                        <a:t>m</a:t>
                      </a:r>
                      <a:r>
                        <a:rPr lang="bs-Latn-BA" sz="1400" baseline="30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bs-Latn-BA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Potrošnja </a:t>
                      </a:r>
                    </a:p>
                    <a:p>
                      <a:pPr algn="ctr"/>
                      <a:r>
                        <a:rPr lang="bs-Latn-BA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el. energije kWh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bs-Latn-BA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April</a:t>
                      </a:r>
                      <a:endParaRPr lang="bs-Latn-BA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11.913,92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489.788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Vrijednost u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10.551,50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67.452,00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 u KM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78.003,50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0" lang="bs-Latn-BA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342921" y="3952801"/>
            <a:ext cx="61206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1400" dirty="0">
                <a:solidFill>
                  <a:schemeClr val="bg2">
                    <a:lumMod val="25000"/>
                  </a:schemeClr>
                </a:solidFill>
              </a:rPr>
              <a:t>Tabela 4. - Primjer 2 za mjesece april 2018. godine</a:t>
            </a:r>
          </a:p>
        </p:txBody>
      </p:sp>
    </p:spTree>
    <p:extLst>
      <p:ext uri="{BB962C8B-B14F-4D97-AF65-F5344CB8AC3E}">
        <p14:creationId xmlns:p14="http://schemas.microsoft.com/office/powerpoint/2010/main" val="94154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bs-Latn-BA" sz="19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ZAKLJUČAK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Uslov za maksimalno iskorištenje energije iz vlastitih izvora je održavanje kontinuiranog i optimalnog rada tehnološkog procesa i produkcije bioplina na PPOV Butila uz redovno održavanje elektro-mašinske opreme.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Električna i toplotna energija koje se dobiju iz CHP postrojenja sa stanovišta energetske efikasnosti u značajnoj mjeri reduciraju troškove energenata na PPOV.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Mogunost dodatnih ušteda u finansijskom aspektu je izvoz viška el. energije koja se proizvede putem CHP jedinice nekom od operatera za isporuku električne energije. Potrebna je saglasnost FERK-a kako bi se višak proizvedene električne energije mogao eksportovati prema javnoj elektroenergetskoj mreži (JP Elektroprivreda d.d. Sarajevo). 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Dobivanjem saglasnosti FERK-a u potpunosti bi se iskoristilo kogeneracijsko postrojenje u kontekstu ušteda finansijskih resursa.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239125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bs-Latn-BA" sz="2000" b="1" dirty="0">
                <a:solidFill>
                  <a:schemeClr val="bg2">
                    <a:lumMod val="25000"/>
                  </a:schemeClr>
                </a:solidFill>
              </a:rPr>
              <a:t>HVALA ZA PAŽNJU!</a:t>
            </a:r>
          </a:p>
        </p:txBody>
      </p:sp>
    </p:spTree>
    <p:extLst>
      <p:ext uri="{BB962C8B-B14F-4D97-AF65-F5344CB8AC3E}">
        <p14:creationId xmlns:p14="http://schemas.microsoft.com/office/powerpoint/2010/main" val="48862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r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UVOD</a:t>
            </a:r>
            <a:br>
              <a:rPr lang="hr-BA" dirty="0"/>
            </a:br>
            <a:endParaRPr lang="hr-B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Pod pojmom energetska efikasnost podrazumijevamo učinkovitu upotrebu energije u svim sektorima krajnje potrošnje: industriji, saobraćaju, uslužnim djelatnostima, poljoprivredi i u kućanstvima.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Energetska efikasnost je suma isplaniranih i provedenih mjera čiji je cilj korištenje minimalno moguće količine energije, tako da nivo udobnosti i stopa proizvodnje ostanu sačuvane i na zadovoljavajućem stepenu kvaliteta.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Energetska učinkovitost se ne smije promatrati kao štednja energija, jer štednja uvijek podrazumijeva određena odricanja, dok učinkovita upotreba energije nikada ne narušava uvjete rada i življenja.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Važno je naglasiti da smanjenjem potrošnje energije direktno se smanjuje i potreba za proizvodnjom energije, a samim time utječe se na smanjenje emisije ugljičnog dioksida (CO2) i ostalih štetnih čestica i gasova u okoliš.</a:t>
            </a:r>
            <a:endParaRPr lang="hr-BA" sz="1800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hr-BA" sz="1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bs-Latn-BA" sz="1800" dirty="0">
              <a:solidFill>
                <a:schemeClr val="bg2">
                  <a:lumMod val="25000"/>
                </a:schemeClr>
              </a:solidFill>
            </a:endParaRPr>
          </a:p>
          <a:p>
            <a:endParaRPr lang="bs-Latn-BA" sz="1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Energenti koji se koriste na PPOV Butila su:</a:t>
            </a:r>
          </a:p>
          <a:p>
            <a:pPr marL="342900" lvl="0" indent="-342900">
              <a:buFont typeface="+mj-lt"/>
              <a:buAutoNum type="arabicPeriod"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Električna energija (kupljena od JP Elektroprivreda d.d. Sarajevo)</a:t>
            </a:r>
            <a:endParaRPr lang="hr-BA" sz="1800" dirty="0">
              <a:solidFill>
                <a:schemeClr val="bg2">
                  <a:lumMod val="2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Električna energija (vlastita proizvodnja putem CHP-a)</a:t>
            </a:r>
            <a:endParaRPr lang="hr-BA" sz="1800" dirty="0">
              <a:solidFill>
                <a:schemeClr val="bg2">
                  <a:lumMod val="2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Bioplin (vlastita proizvodnja iz anaerobne digestije)</a:t>
            </a:r>
            <a:endParaRPr lang="hr-BA" sz="1800" dirty="0">
              <a:solidFill>
                <a:schemeClr val="bg2">
                  <a:lumMod val="2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Prirodni gas (kupljen od KJKP Sarajevogas)</a:t>
            </a:r>
            <a:endParaRPr lang="hr-BA" sz="1800" dirty="0">
              <a:solidFill>
                <a:schemeClr val="bg2">
                  <a:lumMod val="2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Pitka voda (vlastita potrošnja KJKP VIK Sarajevo)</a:t>
            </a:r>
            <a:endParaRPr lang="hr-BA" sz="1800" dirty="0">
              <a:solidFill>
                <a:schemeClr val="bg2">
                  <a:lumMod val="2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Servisna voda (prečišćena voda/efluent sa PPOV Butila)</a:t>
            </a:r>
          </a:p>
          <a:p>
            <a:pPr algn="just">
              <a:buNone/>
            </a:pPr>
            <a:endParaRPr lang="hr-BA" sz="1800" dirty="0">
              <a:solidFill>
                <a:schemeClr val="bg2">
                  <a:lumMod val="25000"/>
                </a:schemeClr>
              </a:solidFill>
            </a:endParaRPr>
          </a:p>
          <a:p>
            <a:endParaRPr lang="hr-BA" sz="1800" dirty="0">
              <a:solidFill>
                <a:schemeClr val="bg2">
                  <a:lumMod val="25000"/>
                </a:schemeClr>
              </a:solidFill>
            </a:endParaRPr>
          </a:p>
          <a:p>
            <a:endParaRPr lang="hr-BA" dirty="0"/>
          </a:p>
          <a:p>
            <a:endParaRPr lang="hr-BA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1560" y="76470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 algn="ctr">
              <a:lnSpc>
                <a:spcPct val="150000"/>
              </a:lnSpc>
              <a:spcBef>
                <a:spcPct val="0"/>
              </a:spcBef>
            </a:pPr>
            <a:r>
              <a:rPr lang="bs-Latn-BA" b="1" dirty="0">
                <a:solidFill>
                  <a:schemeClr val="bg2">
                    <a:lumMod val="25000"/>
                  </a:schemeClr>
                </a:solidFill>
              </a:rPr>
              <a:t>RAPOSLOŽIVI ENERGENTI NA PPOV BUTILA </a:t>
            </a:r>
            <a:br>
              <a:rPr kumimoji="0" lang="hr-BA" sz="5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hr-BA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KOGENERACIJSKO POSTROJENJE </a:t>
            </a:r>
            <a:b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PROIZVODNJA ELEKTRIČNE I TOPLOTNE ENERGIJE</a:t>
            </a:r>
            <a:endParaRPr lang="hr-BA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/>
          <a:lstStyle/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Na PPOV Butila je u sklopu rekonstrukcije postrojenja izgrađena je CHP jedinica - kogeneracijsko postrojenje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KOGENERACIJSKO POSTROJENJE koristi biogas za proizvodnju električne i toplinske energije u indirektnom plinsko-turbinskom procesu. Iz energije bioplina proizvodi se 85-87% korisne energije (oko 33% električne energije i 54% toplotne energije). </a:t>
            </a:r>
            <a:endParaRPr lang="hr-BA" sz="1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 descr="IMG_236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1" y="3897514"/>
            <a:ext cx="3168352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69197" y="5756366"/>
            <a:ext cx="3163987" cy="48094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s-Latn-BA" sz="14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Slika 1. CHP</a:t>
            </a:r>
            <a:r>
              <a:rPr kumimoji="0" lang="bs-Latn-BA" sz="1400" i="0" u="none" strike="noStrike" kern="1200" cap="none" spc="0" normalizeH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jedinica</a:t>
            </a:r>
            <a:endParaRPr kumimoji="0" lang="hr-BA" sz="40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283968" y="4335862"/>
            <a:ext cx="4392488" cy="11521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bs-Latn-BA" dirty="0">
                <a:solidFill>
                  <a:schemeClr val="bg2">
                    <a:lumMod val="25000"/>
                  </a:schemeClr>
                </a:solidFill>
              </a:rPr>
              <a:t>Kapacitet CHP jedinice je za proizvodnju je kapaciteta 1025 kW (1 MW) električne energije (napajanje 400 V). Postrojenje je kontejnerskog tipa i smješteno je uz objekat kotlovnice.</a:t>
            </a:r>
            <a:endParaRPr lang="hr-BA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KOGENERACIJSKO POSTROJENJE </a:t>
            </a:r>
            <a:b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PROIZVODNJA ELEKTRIČNE I TOPLOTNE ENERGIJE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CHP jedinica može raditi u dva moda: </a:t>
            </a:r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</a:rPr>
              <a:t>Island mod i paralelni mod.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Island mod (otočni mod) namjenjen je za rad CHP kad na PPOV Butila nema snabdijevanja električnom energijom cijelog postrojenja.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Paralelni mod namjenjen je za rad CHP kad se PPOV Butile snabdijeva el. energijom iz gradske mreže tj. uporedo sa JP Elektrodistribucijom.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Kogeneracijsko postrojenje ima višestruke prednosti: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koristi biogas proizveden na PPOV kao pogonsko gorivo za proizvodnju el. energije što sa stanovišta energetske efikasnosti donosi znatne finansijske uštede (manje količine isporučene el. energije od JP Elektroprivreda Sarajevo)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koristi biogas umjesto prirodnog gasa (Sarajevogas) za tehnološki proces obrade mulja i zagrijavanje objekata na PPOV Butila. </a:t>
            </a:r>
          </a:p>
          <a:p>
            <a:pPr algn="just"/>
            <a:endParaRPr lang="bs-Latn-BA" sz="1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14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ANALIZA  PORIZVODNJE EL. ENERGIJE PUTEM CHP POSTROJENJA </a:t>
            </a:r>
            <a:b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ZA PERIOD 01.01. – 01.05.2018. GODINE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943476"/>
              </p:ext>
            </p:extLst>
          </p:nvPr>
        </p:nvGraphicFramePr>
        <p:xfrm>
          <a:off x="904652" y="2447205"/>
          <a:ext cx="7195680" cy="21659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algn="ctr"/>
                      <a:r>
                        <a:rPr lang="bs-Latn-BA" sz="1200" dirty="0"/>
                        <a:t>R/B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bs-Latn-BA" sz="1200" dirty="0"/>
                        <a:t>Godina/mjesec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bs-Latn-BA" sz="1200" dirty="0"/>
                        <a:t>Proizvodnja vlastite el. energije [kWh]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n-NO" sz="1200" dirty="0"/>
                        <a:t>Prosječan rad CHP postrojenja [sat]</a:t>
                      </a:r>
                      <a:endParaRPr lang="bs-Latn-B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s-Latn-B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s-Latn-BA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Prosjek </a:t>
                      </a:r>
                      <a:r>
                        <a:rPr kumimoji="0" lang="bs-Latn-BA" sz="1200" kern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dnevno </a:t>
                      </a:r>
                    </a:p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s-Latn-BA" sz="1200" kern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radni </a:t>
                      </a:r>
                      <a:r>
                        <a:rPr kumimoji="0" lang="bs-Latn-BA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sati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s-Latn-BA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Ukupno mjesečno radni sati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 2018.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41.020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5,8 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63,8 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Februar 2018.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83.930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7,3 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146 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Mart 2018.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61.504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 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114 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April 2018.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97.783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8,1 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153,9 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71600" y="2127619"/>
            <a:ext cx="70567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1400" dirty="0">
                <a:solidFill>
                  <a:schemeClr val="bg2">
                    <a:lumMod val="25000"/>
                  </a:schemeClr>
                </a:solidFill>
              </a:rPr>
              <a:t>Tabela 1. - Vlastita proizvodnja električne energije putem CHP</a:t>
            </a:r>
          </a:p>
        </p:txBody>
      </p:sp>
      <p:sp>
        <p:nvSpPr>
          <p:cNvPr id="6" name="Rectangle 5"/>
          <p:cNvSpPr/>
          <p:nvPr/>
        </p:nvSpPr>
        <p:spPr>
          <a:xfrm>
            <a:off x="827584" y="4607550"/>
            <a:ext cx="7200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sz="1100" dirty="0">
                <a:solidFill>
                  <a:schemeClr val="bg2">
                    <a:lumMod val="25000"/>
                  </a:schemeClr>
                </a:solidFill>
              </a:rPr>
              <a:t>*podaci su preuzeti sa SCADA sistema i radnog lista</a:t>
            </a:r>
          </a:p>
        </p:txBody>
      </p:sp>
      <p:sp>
        <p:nvSpPr>
          <p:cNvPr id="7" name="Rectangle 6"/>
          <p:cNvSpPr/>
          <p:nvPr/>
        </p:nvSpPr>
        <p:spPr>
          <a:xfrm>
            <a:off x="827584" y="4869160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dirty="0">
                <a:solidFill>
                  <a:schemeClr val="bg2">
                    <a:lumMod val="25000"/>
                  </a:schemeClr>
                </a:solidFill>
              </a:rPr>
              <a:t>Ukupna proizvodnja električne energije za prva četiri mjeseca 2018. godine je 284.273 kWh.</a:t>
            </a:r>
          </a:p>
        </p:txBody>
      </p:sp>
    </p:spTree>
    <p:extLst>
      <p:ext uri="{BB962C8B-B14F-4D97-AF65-F5344CB8AC3E}">
        <p14:creationId xmlns:p14="http://schemas.microsoft.com/office/powerpoint/2010/main" val="1532183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UPOREDNA ANALIZA  POTROŠNJE EL.ENERGIJE NA PPOV BUTILA </a:t>
            </a:r>
            <a:b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ZA PERIOD 01.01. – 01.05.2018. GODINE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539765"/>
              </p:ext>
            </p:extLst>
          </p:nvPr>
        </p:nvGraphicFramePr>
        <p:xfrm>
          <a:off x="904712" y="2378914"/>
          <a:ext cx="7195680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bs-Latn-BA" sz="1200" dirty="0"/>
                        <a:t>R/B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200"/>
                        <a:t>Godina/mjesec</a:t>
                      </a:r>
                      <a:endParaRPr lang="bs-Latn-B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200" dirty="0"/>
                        <a:t>Ukupna potrošnja el. energije</a:t>
                      </a:r>
                      <a:r>
                        <a:rPr lang="bs-Latn-BA" sz="1200" baseline="0" dirty="0"/>
                        <a:t> na PPOV [kWh]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200" dirty="0"/>
                        <a:t>Proizvodnja vlastite el. energije [kWh]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sz="1200" dirty="0"/>
                        <a:t>Razlika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 2018.</a:t>
                      </a:r>
                      <a:endParaRPr lang="bs-Latn-BA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557.269,6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41.020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516.249,6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Februar 2018.</a:t>
                      </a:r>
                      <a:endParaRPr lang="bs-Latn-BA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462.047,2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83.930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378.117,2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Mart 2018.</a:t>
                      </a:r>
                      <a:endParaRPr lang="bs-Latn-BA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553.860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61.504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492.356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April 2018.</a:t>
                      </a:r>
                      <a:endParaRPr lang="bs-Latn-BA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489.788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97.783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392.005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s-Latn-BA" sz="14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bs-Latn-BA" sz="14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2.062.964,80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284.237,00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1.778.727,80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71600" y="2061956"/>
            <a:ext cx="71287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s-Latn-BA" sz="1400" dirty="0">
                <a:solidFill>
                  <a:schemeClr val="bg2">
                    <a:lumMod val="25000"/>
                  </a:schemeClr>
                </a:solidFill>
              </a:rPr>
              <a:t>Tabela 2. – Analiza potrošnje el. energija na PPOV Butila</a:t>
            </a:r>
          </a:p>
        </p:txBody>
      </p:sp>
      <p:sp>
        <p:nvSpPr>
          <p:cNvPr id="6" name="Rectangle 5"/>
          <p:cNvSpPr/>
          <p:nvPr/>
        </p:nvSpPr>
        <p:spPr>
          <a:xfrm>
            <a:off x="1115616" y="5517232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bs-Latn-BA" dirty="0">
                <a:solidFill>
                  <a:schemeClr val="bg2">
                    <a:lumMod val="25000"/>
                  </a:schemeClr>
                </a:solidFill>
              </a:rPr>
              <a:t>13,78 % el. energije iz vlastite proizvodnje</a:t>
            </a:r>
          </a:p>
        </p:txBody>
      </p:sp>
      <p:sp>
        <p:nvSpPr>
          <p:cNvPr id="7" name="Rectangle 6"/>
          <p:cNvSpPr/>
          <p:nvPr/>
        </p:nvSpPr>
        <p:spPr>
          <a:xfrm>
            <a:off x="979412" y="5057525"/>
            <a:ext cx="712097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sz="1100" dirty="0">
                <a:solidFill>
                  <a:schemeClr val="bg2">
                    <a:lumMod val="25000"/>
                  </a:schemeClr>
                </a:solidFill>
              </a:rPr>
              <a:t>*Podaci su uzeti sa SCADA sistema i radnog lista</a:t>
            </a:r>
          </a:p>
        </p:txBody>
      </p:sp>
    </p:spTree>
    <p:extLst>
      <p:ext uri="{BB962C8B-B14F-4D97-AF65-F5344CB8AC3E}">
        <p14:creationId xmlns:p14="http://schemas.microsoft.com/office/powerpoint/2010/main" val="131856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ANALIZA RAZLIČITIH VARIJANTI ISKORIŠTENJA </a:t>
            </a:r>
            <a:b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rPr>
              <a:t>BIOGASA ZA RAD CHP JEDINICE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bs-Latn-BA" sz="1800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</a:rPr>
              <a:t>Varijanta 1</a:t>
            </a: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: Akumuliranu količinu biogasa koristiti samo za grijanje objekata (kotlovnica).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Ova varijanta podrazumijeva da se cijela količina proizvedenog biogasa koristi za grijanje objekata i ugušćenog mulja u procesu mezofilne anaerobne digestije u digestorima. 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U ovom slučaju se ne proizvodi električna energija već se ukupna količina biogasa iskorištava za grijanje. Ovim postižemo da utrošak prirodnog gasa (Sarajevogas) bude minimalan – u pojedinim mjesecima i 0 Sm</a:t>
            </a:r>
            <a:r>
              <a:rPr lang="bs-Latn-BA" sz="1800" baseline="30000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Ova varijanta se koristi u slučajevima:</a:t>
            </a:r>
          </a:p>
          <a:p>
            <a:pPr marL="0" indent="0" algn="just">
              <a:buNone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1.  kada se radi generalni servis kogeneracijskog postrojenja</a:t>
            </a:r>
          </a:p>
          <a:p>
            <a:pPr marL="0" indent="0" algn="just">
              <a:buNone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2. kada produkcija biogasa nije dostatna za korištenje i za grijanje i za produkciju el. energije</a:t>
            </a:r>
          </a:p>
          <a:p>
            <a:pPr algn="just"/>
            <a:endParaRPr lang="bs-Latn-BA" sz="1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299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bs-Latn-BA" sz="1800" b="1" dirty="0">
                <a:solidFill>
                  <a:srgbClr val="DBF5F9">
                    <a:lumMod val="25000"/>
                  </a:srgbClr>
                </a:solidFill>
                <a:latin typeface="Constantia"/>
              </a:rPr>
              <a:t>ANALIZA RAZLIČITIH VARIJANTI ISKORIŠTENJA </a:t>
            </a:r>
            <a:br>
              <a:rPr lang="bs-Latn-BA" sz="1800" b="1" dirty="0">
                <a:solidFill>
                  <a:srgbClr val="DBF5F9">
                    <a:lumMod val="25000"/>
                  </a:srgbClr>
                </a:solidFill>
                <a:latin typeface="Constantia"/>
              </a:rPr>
            </a:br>
            <a:r>
              <a:rPr lang="bs-Latn-BA" sz="1800" b="1" dirty="0">
                <a:solidFill>
                  <a:srgbClr val="DBF5F9">
                    <a:lumMod val="25000"/>
                  </a:srgbClr>
                </a:solidFill>
                <a:latin typeface="Constantia"/>
              </a:rPr>
              <a:t>BIOGASA ZA RAD CHP JEDINICE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bs-Latn-BA" sz="1800" b="1" dirty="0">
                <a:solidFill>
                  <a:schemeClr val="bg2">
                    <a:lumMod val="25000"/>
                  </a:schemeClr>
                </a:solidFill>
              </a:rPr>
              <a:t>Varijanta 2</a:t>
            </a: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: Akumuliranu količinu biogasa koristiti samo za proizvodnju el. energije.</a:t>
            </a:r>
          </a:p>
          <a:p>
            <a:pPr algn="just"/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Ova varijanta podrazumijeva da se cijela količina proizvedenog biogasa koristi za proizvodnju električne energije putem CHP postrojenja. </a:t>
            </a:r>
          </a:p>
          <a:p>
            <a:pPr marL="0" indent="0" algn="just">
              <a:buNone/>
            </a:pPr>
            <a:endParaRPr lang="bs-Latn-BA" sz="12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Primjer 1.</a:t>
            </a:r>
          </a:p>
          <a:p>
            <a:pPr marL="0" indent="0" algn="just">
              <a:buNone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Za proizvodnju električne energije od 500 kW (aktivne snage) i 50 kVAr (reaktivne snage) potrebno je cca 235 m</a:t>
            </a:r>
            <a:r>
              <a:rPr lang="bs-Latn-BA" sz="1800" baseline="30000" dirty="0">
                <a:solidFill>
                  <a:schemeClr val="bg2">
                    <a:lumMod val="25000"/>
                  </a:schemeClr>
                </a:solidFill>
              </a:rPr>
              <a:t>3 </a:t>
            </a: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biogasa odnosno za 700 kW (aktivne snage) i 130 kVAr (reaktivne snage) potrebno je cca 340 m</a:t>
            </a:r>
            <a:r>
              <a:rPr lang="bs-Latn-BA" sz="1800" baseline="30000" dirty="0">
                <a:solidFill>
                  <a:schemeClr val="bg2">
                    <a:lumMod val="25000"/>
                  </a:schemeClr>
                </a:solidFill>
              </a:rPr>
              <a:t>3 </a:t>
            </a: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biogasa.</a:t>
            </a:r>
          </a:p>
          <a:p>
            <a:pPr marL="0" indent="0" algn="just">
              <a:buNone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Kogeneracijsko postrojenje pored proizvodnje električne energije proizvodi istovremeno i toplotnu energiju, koja se transportuje prema kotlovima i dalje prema sistemu centralnog grijanja. U zavisnosti od toga koliko je kWh proizvedeno to je i temperatura rashladne tečnosti viša (što je veći kWh proizvedeni).</a:t>
            </a:r>
          </a:p>
          <a:p>
            <a:pPr marL="0" indent="0" algn="just">
              <a:buNone/>
            </a:pPr>
            <a:r>
              <a:rPr lang="bs-Latn-BA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algn="just"/>
            <a:endParaRPr lang="bs-Latn-BA" sz="1800" dirty="0">
              <a:solidFill>
                <a:schemeClr val="bg2">
                  <a:lumMod val="25000"/>
                </a:schemeClr>
              </a:solidFill>
            </a:endParaRP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764738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510</TotalTime>
  <Words>1345</Words>
  <Application>Microsoft Office PowerPoint</Application>
  <PresentationFormat>On-screen Show (4:3)</PresentationFormat>
  <Paragraphs>178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Constantia</vt:lpstr>
      <vt:lpstr>Times New Roman</vt:lpstr>
      <vt:lpstr>Wingdings</vt:lpstr>
      <vt:lpstr>Wingdings 2</vt:lpstr>
      <vt:lpstr>Flow</vt:lpstr>
      <vt:lpstr>PowerPoint Presentation</vt:lpstr>
      <vt:lpstr>UVOD </vt:lpstr>
      <vt:lpstr>PowerPoint Presentation</vt:lpstr>
      <vt:lpstr>KOGENERACIJSKO POSTROJENJE  PROIZVODNJA ELEKTRIČNE I TOPLOTNE ENERGIJE</vt:lpstr>
      <vt:lpstr>KOGENERACIJSKO POSTROJENJE  PROIZVODNJA ELEKTRIČNE I TOPLOTNE ENERGIJE</vt:lpstr>
      <vt:lpstr>ANALIZA  PORIZVODNJE EL. ENERGIJE PUTEM CHP POSTROJENJA  ZA PERIOD 01.01. – 01.05.2018. GODINE</vt:lpstr>
      <vt:lpstr>UPOREDNA ANALIZA  POTROŠNJE EL.ENERGIJE NA PPOV BUTILA  ZA PERIOD 01.01. – 01.05.2018. GODINE</vt:lpstr>
      <vt:lpstr>ANALIZA RAZLIČITIH VARIJANTI ISKORIŠTENJA  BIOGASA ZA RAD CHP JEDINICE</vt:lpstr>
      <vt:lpstr>ANALIZA RAZLIČITIH VARIJANTI ISKORIŠTENJA  BIOGASA ZA RAD CHP JEDINICE</vt:lpstr>
      <vt:lpstr>ANALIZA RAZLIČITIH VARIJANTI ISKORIŠTENJA  BIOGASA ZA RAD CHP JEDINICE</vt:lpstr>
      <vt:lpstr>ANALIZA RAZLIČITIH VARIJANTI ISKORIŠTENJA  BIOGASA ZA RAD CHP JEDINICE</vt:lpstr>
      <vt:lpstr>ZAKLJUČAK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Ahmed i Vanja</dc:creator>
  <cp:lastModifiedBy>user</cp:lastModifiedBy>
  <cp:revision>63</cp:revision>
  <dcterms:created xsi:type="dcterms:W3CDTF">2019-01-17T19:25:14Z</dcterms:created>
  <dcterms:modified xsi:type="dcterms:W3CDTF">2019-03-31T15:49:49Z</dcterms:modified>
</cp:coreProperties>
</file>