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8" r:id="rId3"/>
    <p:sldId id="272" r:id="rId4"/>
    <p:sldId id="262" r:id="rId5"/>
    <p:sldId id="275" r:id="rId6"/>
    <p:sldId id="277" r:id="rId7"/>
    <p:sldId id="259" r:id="rId8"/>
    <p:sldId id="260" r:id="rId9"/>
    <p:sldId id="261" r:id="rId10"/>
    <p:sldId id="278" r:id="rId11"/>
    <p:sldId id="279" r:id="rId12"/>
    <p:sldId id="280" r:id="rId13"/>
    <p:sldId id="263" r:id="rId14"/>
    <p:sldId id="264" r:id="rId15"/>
    <p:sldId id="265" r:id="rId16"/>
    <p:sldId id="266" r:id="rId17"/>
    <p:sldId id="273" r:id="rId18"/>
    <p:sldId id="270" r:id="rId19"/>
    <p:sldId id="281" r:id="rId20"/>
    <p:sldId id="271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46F2EF-FC77-4BE2-A0CF-E6731BE16CDE}" type="slidenum">
              <a:rPr lang="hr-BA" smtClean="0"/>
              <a:t>‹#›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A4FD78B-26A5-43CA-8767-C927847492E7}" type="datetimeFigureOut">
              <a:rPr lang="hr-BA" smtClean="0"/>
              <a:t>31.3.2019.</a:t>
            </a:fld>
            <a:endParaRPr lang="hr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414592" cy="4226024"/>
          </a:xfrm>
        </p:spPr>
        <p:txBody>
          <a:bodyPr anchor="ctr">
            <a:normAutofit/>
          </a:bodyPr>
          <a:lstStyle/>
          <a:p>
            <a:pPr algn="ctr"/>
            <a:r>
              <a:rPr lang="hr-BA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„Uvođenje sistema upravljanja za tokove posebnih kategorija otpada u dva kantona u Bosni i Hercegovini”</a:t>
            </a:r>
          </a:p>
          <a:p>
            <a:pPr algn="ctr"/>
            <a:endParaRPr lang="hr-B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r-BA" sz="2800" b="1" dirty="0">
              <a:latin typeface="+mj-lt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645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79512" y="126876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b="1" dirty="0">
                <a:solidFill>
                  <a:srgbClr val="6A6A6A"/>
                </a:solidFill>
                <a:latin typeface="arial" panose="020B0604020202020204" pitchFamily="34" charset="0"/>
              </a:rPr>
              <a:t>Reciklažno dvorište</a:t>
            </a:r>
            <a:r>
              <a:rPr lang="bs-Latn-BA" dirty="0">
                <a:solidFill>
                  <a:srgbClr val="545454"/>
                </a:solidFill>
                <a:latin typeface="arial" panose="020B0604020202020204" pitchFamily="34" charset="0"/>
              </a:rPr>
              <a:t> je nadzirani ograđeni prostor namijenjen odvojenom prikupljanju i privremenom skladištenju manjih količina posebnih vrsta otpada.</a:t>
            </a:r>
            <a:endParaRPr lang="bs-Latn-BA" dirty="0"/>
          </a:p>
        </p:txBody>
      </p:sp>
      <p:pic>
        <p:nvPicPr>
          <p:cNvPr id="1030" name="Picture 6" descr="Rezultat slika za reciklaÅ¾no dvoriÅ¡te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8" y="2204067"/>
            <a:ext cx="6696744" cy="434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13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79512" y="126876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b="1" dirty="0">
                <a:solidFill>
                  <a:srgbClr val="6A6A6A"/>
                </a:solidFill>
                <a:latin typeface="arial" panose="020B0604020202020204" pitchFamily="34" charset="0"/>
              </a:rPr>
              <a:t>Reciklažno dvorište</a:t>
            </a:r>
            <a:r>
              <a:rPr lang="bs-Latn-BA" dirty="0">
                <a:solidFill>
                  <a:srgbClr val="545454"/>
                </a:solidFill>
                <a:latin typeface="arial" panose="020B0604020202020204" pitchFamily="34" charset="0"/>
              </a:rPr>
              <a:t> je nadzirani ograđeni prostor namijenjen odvojenom prikupljanju i privremenom skladištenju manjih količina posebnih vrsta otpada.</a:t>
            </a:r>
            <a:endParaRPr lang="bs-Latn-BA" dirty="0"/>
          </a:p>
        </p:txBody>
      </p:sp>
      <p:pic>
        <p:nvPicPr>
          <p:cNvPr id="2050" name="Picture 2" descr="https://www.hrt.hr/media/tt_news/RGBjelovarreciklaza000.jpg.688x388_q85_crop_upscal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56" y="2417050"/>
            <a:ext cx="7380208" cy="41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048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79512" y="126876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b="1" dirty="0">
                <a:solidFill>
                  <a:srgbClr val="6A6A6A"/>
                </a:solidFill>
                <a:latin typeface="arial" panose="020B0604020202020204" pitchFamily="34" charset="0"/>
              </a:rPr>
              <a:t>Reciklažno dvorište</a:t>
            </a:r>
            <a:r>
              <a:rPr lang="bs-Latn-BA" dirty="0">
                <a:solidFill>
                  <a:srgbClr val="545454"/>
                </a:solidFill>
                <a:latin typeface="arial" panose="020B0604020202020204" pitchFamily="34" charset="0"/>
              </a:rPr>
              <a:t> je nadzirani ograđeni prostor namijenjen odvojenom prikupljanju i privremenom skladištenju manjih količina posebnih vrsta otpada.</a:t>
            </a:r>
            <a:endParaRPr lang="bs-Latn-BA" dirty="0"/>
          </a:p>
        </p:txBody>
      </p:sp>
      <p:pic>
        <p:nvPicPr>
          <p:cNvPr id="1026" name="Picture 2" descr="Rezultat slika za reciklaÅ¾no dvoriÅ¡t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34559"/>
            <a:ext cx="6603274" cy="422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587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416824" cy="4104456"/>
          </a:xfrm>
        </p:spPr>
        <p:txBody>
          <a:bodyPr anchor="ctr">
            <a:noAutofit/>
          </a:bodyPr>
          <a:lstStyle/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sr-Latn-C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Aktivnosti koje će se provoditi u okviru projekta:</a:t>
            </a:r>
            <a:b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1:</a:t>
            </a: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Uspostavljanje Sistema za upravljanje tokovima 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posebnih kategorija otpada/opasnog otpada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2:</a:t>
            </a: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Uspostavljanje Sistema za sakupljanje posebnih 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kategorija otpada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3:</a:t>
            </a: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Testiranje (Piloting)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4:</a:t>
            </a: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Podizanje svijesti među građanima i MSP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      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diseminacija/širenje rezultata projekta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BA" dirty="0">
                <a:solidFill>
                  <a:schemeClr val="tx1"/>
                </a:solidFill>
              </a:rPr>
            </a:br>
            <a:br>
              <a:rPr lang="hr-BA" dirty="0">
                <a:solidFill>
                  <a:schemeClr val="tx1"/>
                </a:solidFill>
              </a:rPr>
            </a:br>
            <a:endParaRPr lang="en-US" altLang="en-US" b="1" u="sng" dirty="0">
              <a:solidFill>
                <a:schemeClr val="tx1"/>
              </a:solidFill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2062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7992888" cy="4464496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hr-BA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1:</a:t>
            </a:r>
            <a: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Uspostavljanje Sistema za upravljanje tokovima </a:t>
            </a:r>
            <a:b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posebnih kategorija otpada/opasnog otpada</a:t>
            </a:r>
            <a:b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   Formiranje Radne grupe i uključivanje ključnih zainteresiranih 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strana 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   Odabir pilot općina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   Studijsko putovanje – prenos dobrih praksi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   Dizajniranje/kreiranje sistema za upravljanje tokovima posebnih 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kategorija otpada i izrada kataloga otpada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   Izrada nacrta poslovnog modela za posebne kategorije otpada         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za regionalni sistem</a:t>
            </a:r>
          </a:p>
          <a:p>
            <a:pPr>
              <a:spcBef>
                <a:spcPts val="0"/>
              </a:spcBef>
            </a:pPr>
            <a:endParaRPr lang="hr-BA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hr-BA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Potpisivanje MoR sa 5 pilot općina i njihovim JKP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4659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52736"/>
            <a:ext cx="7414592" cy="4536504"/>
          </a:xfrm>
        </p:spPr>
        <p:txBody>
          <a:bodyPr anchor="ctr">
            <a:noAutofit/>
          </a:bodyPr>
          <a:lstStyle/>
          <a:p>
            <a:endParaRPr lang="hr-BA" b="1" u="sng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hr-BA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2:</a:t>
            </a:r>
            <a: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Uspostavljanje Sistema za sakupljanje posebnih kategorija otpada</a:t>
            </a:r>
            <a:b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 Uspostavljanje saradnje </a:t>
            </a:r>
            <a:r>
              <a:rPr lang="hr-B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potpisivanje ugovora </a:t>
            </a: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operaterima </a:t>
            </a:r>
            <a:r>
              <a:rPr lang="hr-B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posebnih kategorija otpada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 Analiza potreba odabranih općina</a:t>
            </a:r>
            <a:b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 Nabavka kontejnera za JLS/JKP koje učestvuju u projektu i 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njihovo postavljanje na pripremljene lokacije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2.4 Priprema lokacija za sakupljanje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Obuka uposlenika JKP iz JLS koje učestvuju u projektu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2.6 Postavljanje/uređenje reciklažnog dvorišta u Zenici</a:t>
            </a:r>
            <a:endParaRPr lang="en-US" altLang="en-US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0362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064896" cy="4104456"/>
          </a:xfrm>
        </p:spPr>
        <p:txBody>
          <a:bodyPr anchor="ctr">
            <a:noAutofit/>
          </a:bodyPr>
          <a:lstStyle/>
          <a:p>
            <a:endParaRPr lang="hr-BA" b="1" u="sng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hr-BA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3:</a:t>
            </a:r>
            <a: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Testiranje (Piloting) i poslovno planiranje</a:t>
            </a:r>
            <a:b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B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 Testiranje (Piloting) Sistema za upravljanje tokovima posebnih 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kategorija otpada/sakupljanje posebnih kategorija otpada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 Podrška JKP u vođenju evidencije o količinama otpada i njihovim 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zakonskim obavezama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 Izrada Poslovnog plana za ALBA d.o.o. sa fokusom na uslugama 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upravljanja posebnim kategorijama otpada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 Razvoj poslovnog modela („business case“)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7650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161171"/>
            <a:ext cx="7987659" cy="4605219"/>
          </a:xfrm>
        </p:spPr>
        <p:txBody>
          <a:bodyPr anchor="t">
            <a:noAutofit/>
          </a:bodyPr>
          <a:lstStyle/>
          <a:p>
            <a:r>
              <a:rPr lang="hr-BA" sz="1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4:</a:t>
            </a:r>
            <a:r>
              <a:rPr lang="hr-BA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Podizanje svijesti i širenje informacija o rezultatima projekta</a:t>
            </a:r>
          </a:p>
          <a:p>
            <a:pPr>
              <a:spcBef>
                <a:spcPts val="0"/>
              </a:spcBef>
            </a:pP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  Polazno istraživanje o odlaganju posebnih kategorija otpada</a:t>
            </a:r>
          </a:p>
          <a:p>
            <a:pPr>
              <a:spcBef>
                <a:spcPts val="0"/>
              </a:spcBef>
            </a:pP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   Okrugli stolovi sa JLS/JKP iz ZDK i SBK/KSB</a:t>
            </a:r>
          </a:p>
          <a:p>
            <a:pPr>
              <a:spcBef>
                <a:spcPts val="0"/>
              </a:spcBef>
            </a:pP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4.3   Dizajniranje promotivnog materijala za projekt</a:t>
            </a:r>
            <a:b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4.4   Izrada/osmišljavanje kampanje za podizanje svijesti </a:t>
            </a:r>
          </a:p>
          <a:p>
            <a:pPr>
              <a:spcBef>
                <a:spcPts val="0"/>
              </a:spcBef>
            </a:pP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/Strategija  za jačanje svijesti</a:t>
            </a:r>
          </a:p>
          <a:p>
            <a:pPr>
              <a:spcBef>
                <a:spcPts val="0"/>
              </a:spcBef>
            </a:pP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4.5   Implementiranje Strategije/Provođenje kampanje podizanja svijesti</a:t>
            </a:r>
            <a:b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4.6   Izrada promotivnih materijala i njihova distribucija</a:t>
            </a:r>
            <a:b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4.7   Provođenje edukativnih aktivnosti </a:t>
            </a:r>
            <a:b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4.8   Provođenje istraživanja među građanima o odlaganju posebnih </a:t>
            </a:r>
          </a:p>
          <a:p>
            <a:pPr>
              <a:spcBef>
                <a:spcPts val="0"/>
              </a:spcBef>
            </a:pP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kategorija otpada</a:t>
            </a:r>
            <a:b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4.9   Potpisivanje ugovora sa operaterima otpada za pružanje podrške </a:t>
            </a:r>
          </a:p>
          <a:p>
            <a:pPr>
              <a:spcBef>
                <a:spcPts val="0"/>
              </a:spcBef>
            </a:pP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sistemu sakupljanja otpada</a:t>
            </a:r>
          </a:p>
          <a:p>
            <a:pPr>
              <a:spcBef>
                <a:spcPts val="0"/>
              </a:spcBef>
            </a:pP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4.10 Završna konferencija i širenje rezultata projekta među svim </a:t>
            </a:r>
          </a:p>
          <a:p>
            <a:pPr>
              <a:spcBef>
                <a:spcPts val="0"/>
              </a:spcBef>
            </a:pPr>
            <a: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učesnicima projekta, institucijama i svim zainteresiranim stranama </a:t>
            </a:r>
            <a:br>
              <a:rPr lang="hr-B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18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altLang="en-US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606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632848" cy="4464496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bs-Latn-BA" alt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Dostignuća do kraja projekta</a:t>
            </a:r>
            <a:br>
              <a:rPr lang="bs-Latn-BA" alt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s-Latn-BA" alt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Količina od 25 t otpada koji pripada definiranim posebnim </a:t>
            </a: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kategorijama otpada prikupljeno iz domaćinstava i MSP u </a:t>
            </a: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općinama koje učestvuju u projektu</a:t>
            </a: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Od 2.500 građana i MSP na koje će biti usmjerene aktivnosti </a:t>
            </a: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projekta 1.250 potvrdilo da je svjesno odgovornosti za </a:t>
            </a: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odlaganje posebnih kategorija otpada u svojim lokalnim </a:t>
            </a:r>
          </a:p>
          <a:p>
            <a:pPr>
              <a:spcBef>
                <a:spcPts val="0"/>
              </a:spcBef>
            </a:pP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zajednicama</a:t>
            </a: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Dvije od pet JLS koje učestvuju u pilot fazi/fazi testiranja </a:t>
            </a: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nastavljaju primjenjivati sistem upravljanja za posebne  </a:t>
            </a:r>
          </a:p>
          <a:p>
            <a:pPr>
              <a:spcBef>
                <a:spcPts val="0"/>
              </a:spcBef>
            </a:pP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kategorije otpada</a:t>
            </a:r>
            <a:endParaRPr lang="en-US" altLang="en-US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1884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51" y="1214855"/>
            <a:ext cx="7632848" cy="4464496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bs-Latn-BA" alt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Finansiranje - Zagađivač plaća </a:t>
            </a:r>
            <a:br>
              <a:rPr lang="bs-Latn-BA" alt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s-Latn-BA" alt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Fond za zaštitu okoliša FBiH</a:t>
            </a: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Operateri sistema upravljanja ambalažom i ambalažnim otpadom – ciljevi: iskoristiti ili reciklirati  </a:t>
            </a:r>
          </a:p>
          <a:p>
            <a:pPr>
              <a:spcBef>
                <a:spcPts val="0"/>
              </a:spcBef>
            </a:pP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2012    2013    2014    2015    2016    2017    2018    2019    2020</a:t>
            </a: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8%     13%     20%     25%     </a:t>
            </a:r>
            <a:r>
              <a:rPr lang="bs-Latn-BA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35%     35%    35%      35%    35%</a:t>
            </a:r>
          </a:p>
          <a:p>
            <a:pPr>
              <a:spcBef>
                <a:spcPts val="0"/>
              </a:spcBef>
            </a:pP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Operateri sistema upravljanja električnim i elektronskim otpadom – ciljevi: sakupljanje i preuzimanje</a:t>
            </a:r>
          </a:p>
          <a:p>
            <a:pPr>
              <a:spcBef>
                <a:spcPts val="0"/>
              </a:spcBef>
            </a:pP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2013    2014    2015    2016    2017    2018    2019    2020</a:t>
            </a:r>
          </a:p>
          <a:p>
            <a:pPr>
              <a:spcBef>
                <a:spcPts val="0"/>
              </a:spcBef>
            </a:pP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5%     10%     15%     20%     </a:t>
            </a:r>
            <a:r>
              <a:rPr lang="bs-Latn-BA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    25%     25%     25%</a:t>
            </a:r>
          </a:p>
          <a:p>
            <a:pPr>
              <a:spcBef>
                <a:spcPts val="0"/>
              </a:spcBef>
            </a:pP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Nakon 2017-e se treba ovisno o razredu otpadne opreme obezbjediti ponovna upotreba ili recikliranje u iznosu  50–80% </a:t>
            </a:r>
          </a:p>
          <a:p>
            <a:pPr>
              <a:spcBef>
                <a:spcPts val="0"/>
              </a:spcBef>
            </a:pP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Kantonalna ministarstva za okoliš</a:t>
            </a:r>
          </a:p>
          <a:p>
            <a:pPr>
              <a:spcBef>
                <a:spcPts val="0"/>
              </a:spcBef>
            </a:pP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Federalno ministarstvo za okoliš 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0344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740" y="1412776"/>
            <a:ext cx="7431652" cy="4226024"/>
          </a:xfrm>
        </p:spPr>
        <p:txBody>
          <a:bodyPr anchor="ctr">
            <a:noAutofit/>
          </a:bodyPr>
          <a:lstStyle/>
          <a:p>
            <a:r>
              <a:rPr lang="sr-Latn-C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Nositelji projekta:</a:t>
            </a:r>
            <a:b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GIZ - Njemačka organizacija za međunarodnu saradnju,  </a:t>
            </a:r>
            <a:b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Program njemačkog Saveznog ministarstva za privrednu </a:t>
            </a:r>
            <a:b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saradnju i razvoj – develoPPP</a:t>
            </a:r>
            <a:b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i </a:t>
            </a:r>
            <a:b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ALBA Zenica d.o.o.</a:t>
            </a:r>
            <a:b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 u implementaciji projekta:</a:t>
            </a:r>
            <a:br>
              <a:rPr lang="bs-Latn-BA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REZ Agencija </a:t>
            </a:r>
            <a:r>
              <a:rPr lang="bs-Latn-BA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Regionalna razvojna agencija za regiju </a:t>
            </a:r>
            <a:b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Centralna BiH</a:t>
            </a:r>
            <a:endParaRPr lang="hr-B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0821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68760"/>
            <a:ext cx="7414592" cy="4464496"/>
          </a:xfrm>
        </p:spPr>
        <p:txBody>
          <a:bodyPr anchor="ctr">
            <a:noAutofit/>
          </a:bodyPr>
          <a:lstStyle/>
          <a:p>
            <a:pPr algn="ctr"/>
            <a:endParaRPr lang="en-US" altLang="en-US" sz="3200" b="1" dirty="0">
              <a:solidFill>
                <a:schemeClr val="tx1"/>
              </a:solidFill>
            </a:endParaRPr>
          </a:p>
          <a:p>
            <a:pPr algn="ctr"/>
            <a:endParaRPr lang="en-US" altLang="en-US" sz="3200" b="1" dirty="0">
              <a:solidFill>
                <a:schemeClr val="tx1"/>
              </a:solidFill>
            </a:endParaRPr>
          </a:p>
          <a:p>
            <a:pPr algn="ctr"/>
            <a:endParaRPr lang="en-US" altLang="en-US" sz="3200" b="1" dirty="0">
              <a:solidFill>
                <a:schemeClr val="tx1"/>
              </a:solidFill>
            </a:endParaRPr>
          </a:p>
          <a:p>
            <a:pPr algn="ctr"/>
            <a:endParaRPr lang="hr-BA" altLang="en-US" sz="3200" b="1" dirty="0">
              <a:solidFill>
                <a:schemeClr val="tx1"/>
              </a:solidFill>
            </a:endParaRPr>
          </a:p>
          <a:p>
            <a:pPr algn="ctr"/>
            <a:r>
              <a:rPr lang="hr-BA" altLang="en-US" sz="3200" b="1" dirty="0">
                <a:solidFill>
                  <a:schemeClr val="tx1"/>
                </a:solidFill>
              </a:rPr>
              <a:t>Hvala za pažnju !</a:t>
            </a: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361" y="1988840"/>
            <a:ext cx="2535755" cy="1802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4920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35803" y="1106735"/>
            <a:ext cx="78488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bs-Latn-BA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Član 3. (Zakon o upravljanju otpadom sl.nov. FBiH 33/03 i 72/09)</a:t>
            </a:r>
          </a:p>
          <a:p>
            <a:pPr>
              <a:spcAft>
                <a:spcPts val="0"/>
              </a:spcAft>
            </a:pPr>
            <a:r>
              <a:rPr lang="bs-Latn-BA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Prioriteti u upravljanju otpadom: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bs-Latn-BA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Minimalno nastajanje otpada, a posebno svođenje opasnih karakteristika takvog otpada na minimum;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bs-Latn-BA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Smanjenje nastalog otpada po količini, posebno uzimajući u obzir tokove otpada;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bs-Latn-BA" sz="1600" dirty="0"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Tretiranje otpada na način kojim se osigurava povrat sirovinskog materijala iz njega</a:t>
            </a:r>
            <a:r>
              <a:rPr lang="bs-Latn-BA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bs-Latn-BA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Spaljivanje ili odlaganje na deponije na okolinski prihvatljiv način onih vrsta otpada koje ne podliježu povratu komponenti, ponovnoj upotrebi ili proizvodnji energije.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bs-Latn-BA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bs-Latn-BA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Član 4. (Direktiva 2008/98/EZ Evropskog parlamenta i vijeća)</a:t>
            </a:r>
          </a:p>
          <a:p>
            <a:pPr lvl="0">
              <a:spcAft>
                <a:spcPts val="0"/>
              </a:spcAft>
            </a:pPr>
            <a:r>
              <a:rPr lang="bs-Latn-BA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Hijerarhija otpada </a:t>
            </a:r>
          </a:p>
          <a:p>
            <a:pPr marL="342900" lvl="0" indent="-342900">
              <a:spcAft>
                <a:spcPts val="0"/>
              </a:spcAft>
              <a:buAutoNum type="alphaLcParenR"/>
            </a:pPr>
            <a:r>
              <a:rPr lang="bs-Latn-B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Sprečavanje (smanjenje količine, štetnog učinka otpada, sadržaj štetnih sastojaka u materijalima ili proizvodima)</a:t>
            </a:r>
          </a:p>
          <a:p>
            <a:pPr marL="342900" lvl="0" indent="-342900">
              <a:spcAft>
                <a:spcPts val="0"/>
              </a:spcAft>
              <a:buAutoNum type="alphaLcParenR"/>
            </a:pPr>
            <a:r>
              <a:rPr lang="bs-Latn-BA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Priprema za ponovnu upotrebu (provjera, čišenje, popravak)</a:t>
            </a:r>
          </a:p>
          <a:p>
            <a:pPr marL="342900" lvl="0" indent="-342900">
              <a:spcAft>
                <a:spcPts val="0"/>
              </a:spcAft>
              <a:buAutoNum type="alphaLcParenR"/>
            </a:pPr>
            <a:r>
              <a:rPr lang="bs-Latn-B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Recikliranje (iskorištavanje otpadnih materijala kao sekundarne sirovine)</a:t>
            </a:r>
          </a:p>
          <a:p>
            <a:pPr marL="342900" lvl="0" indent="-342900">
              <a:spcAft>
                <a:spcPts val="0"/>
              </a:spcAft>
              <a:buAutoNum type="alphaLcParenR"/>
            </a:pPr>
            <a:r>
              <a:rPr lang="bs-Latn-BA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Drugi postupci upotrebe (energetski iskorištavanje)</a:t>
            </a:r>
          </a:p>
          <a:p>
            <a:pPr marL="342900" lvl="0" indent="-342900">
              <a:spcAft>
                <a:spcPts val="0"/>
              </a:spcAft>
              <a:buAutoNum type="alphaLcParenR"/>
            </a:pPr>
            <a:r>
              <a:rPr lang="bs-Latn-B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Zbrinjavanje (odlaganje, biološka razgradnja, skladištenje)</a:t>
            </a:r>
          </a:p>
        </p:txBody>
      </p:sp>
    </p:spTree>
    <p:extLst>
      <p:ext uri="{BB962C8B-B14F-4D97-AF65-F5344CB8AC3E}">
        <p14:creationId xmlns:p14="http://schemas.microsoft.com/office/powerpoint/2010/main" val="382880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773" y="1268760"/>
            <a:ext cx="8152643" cy="4608512"/>
          </a:xfrm>
        </p:spPr>
        <p:txBody>
          <a:bodyPr anchor="ctr">
            <a:noAutofit/>
          </a:bodyPr>
          <a:lstStyle/>
          <a:p>
            <a:r>
              <a:rPr lang="bs-Latn-BA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Član 5.</a:t>
            </a:r>
          </a:p>
          <a:p>
            <a:r>
              <a:rPr lang="bs-Latn-BA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Načela upravljanja otpadom su:</a:t>
            </a:r>
          </a:p>
          <a:p>
            <a:r>
              <a:rPr lang="bs-Latn-BA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Prevencija – izbjegavanje nastajanja otpada ili smanjivanje količine i štetnosti nastalog otpada da bi se smanjio rizik po zdravlje ljudi i okoliš i da bi se izbjegla okolinska degradacija;</a:t>
            </a:r>
          </a:p>
          <a:p>
            <a:r>
              <a:rPr lang="bs-Latn-BA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Mjere opreznosti – sprečavanje opasnosti ili šteta po okoliš koju prouzrokuje otpad, preduzimanje mjera, čak i ako nije na raspolaganju potpuna naučna podloga;</a:t>
            </a:r>
          </a:p>
          <a:p>
            <a:r>
              <a:rPr lang="bs-Latn-BA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Odgovornost proizvođača otpada –</a:t>
            </a:r>
          </a:p>
          <a:p>
            <a:r>
              <a:rPr lang="bs-Latn-BA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zagađivač plaća –</a:t>
            </a:r>
          </a:p>
          <a:p>
            <a:r>
              <a:rPr lang="bs-Latn-BA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Blizina – tretman ili odlaganje otpada treba se izvršiti u najbližem adekvatnom postrojenju ili lokaciji, uzimajući u obzir okolinsku i ekonomsku profitabilnost;</a:t>
            </a:r>
          </a:p>
          <a:p>
            <a:r>
              <a:rPr lang="bs-Latn-BA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Regionalnost – </a:t>
            </a:r>
            <a:endParaRPr lang="en-US" altLang="en-US" b="1" u="sng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850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787" y="1280573"/>
            <a:ext cx="8136904" cy="4680520"/>
          </a:xfrm>
        </p:spPr>
        <p:txBody>
          <a:bodyPr anchor="t">
            <a:normAutofit/>
          </a:bodyPr>
          <a:lstStyle/>
          <a:p>
            <a:pPr algn="ctr"/>
            <a:endParaRPr lang="hr-BA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Član 4. (Zakon o upravljanju otpadom sl.nov. FBiH 33/03)</a:t>
            </a:r>
          </a:p>
          <a:p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Član "otpad" - znači sve materije ili predmete koje vlasnik odlaže, namjerava odložiti ili se traži da budu odložene u skladu sa jednom od kategorija otpada navedenoj u listi otpada i utvrđenoj u provedbenom propisu; </a:t>
            </a:r>
          </a:p>
          <a:p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"komunalni otpad" - je otpad iz domaćinstva kao i drugi otpad koji je zbog svoje prirode ili sastava sličan otpadu iz domaćinstva; </a:t>
            </a:r>
          </a:p>
          <a:p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"opasni otpad" - je svaki otpad koji je utvrđen posebnim propisom i koji ima jednu ili više karakteristika koje prouzrokuju opasnost po zdravlje ljudi i okoliš po svom porijeklu, sastavu ili koncentraciji, kao i onaj otpad koji je naveden u listi otpada kao opasni i reguliran provedbenim propisom;</a:t>
            </a:r>
            <a:endParaRPr lang="hr-B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2646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773" y="1268760"/>
            <a:ext cx="8008627" cy="4464496"/>
          </a:xfrm>
        </p:spPr>
        <p:txBody>
          <a:bodyPr anchor="ctr">
            <a:noAutofit/>
          </a:bodyPr>
          <a:lstStyle/>
          <a:p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Izmjenama </a:t>
            </a:r>
            <a:r>
              <a:rPr lang="bs-Latn-B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Zakona o upravljanju otpadom, Sl.nov. FBiH 92/17, </a:t>
            </a:r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definiran  je posebni otpad: </a:t>
            </a:r>
          </a:p>
          <a:p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posebne kategorije otpada spada: </a:t>
            </a:r>
          </a:p>
          <a:p>
            <a:pPr>
              <a:spcBef>
                <a:spcPts val="0"/>
              </a:spcBef>
            </a:pPr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1.ambalažni otpad, 		  7.otpad koji sadrži azbest,</a:t>
            </a:r>
          </a:p>
          <a:p>
            <a:pPr>
              <a:spcBef>
                <a:spcPts val="0"/>
              </a:spcBef>
            </a:pPr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2.otpadna vozila, 		  8.otpad koji sadrži PCB, </a:t>
            </a:r>
          </a:p>
          <a:p>
            <a:pPr>
              <a:spcBef>
                <a:spcPts val="0"/>
              </a:spcBef>
            </a:pPr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3.otpadna ulja, 			  9.otpad iz proizvodnje titandioksida, </a:t>
            </a:r>
          </a:p>
          <a:p>
            <a:pPr>
              <a:spcBef>
                <a:spcPts val="0"/>
              </a:spcBef>
            </a:pPr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4.otpadne baterije i akumulatori, 10.medicinski otpad, </a:t>
            </a:r>
          </a:p>
          <a:p>
            <a:pPr>
              <a:spcBef>
                <a:spcPts val="0"/>
              </a:spcBef>
            </a:pPr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5.otpadne gume, 		 11.životinjski otpad </a:t>
            </a:r>
          </a:p>
          <a:p>
            <a:pPr>
              <a:spcBef>
                <a:spcPts val="0"/>
              </a:spcBef>
            </a:pPr>
            <a:r>
              <a:rPr lang="bs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6.električni i elektronički otpad, 	12.građevinski otpad.“  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509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414592" cy="4226024"/>
          </a:xfrm>
        </p:spPr>
        <p:txBody>
          <a:bodyPr anchor="ctr">
            <a:normAutofit/>
          </a:bodyPr>
          <a:lstStyle/>
          <a:p>
            <a:r>
              <a:rPr lang="sr-Latn-C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Područje implementacije:</a:t>
            </a:r>
            <a:br>
              <a:rPr lang="sr-Latn-C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C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Zeničko – dobojski kanton</a:t>
            </a:r>
            <a:br>
              <a:rPr lang="sr-Latn-C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C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Srednjebosanski kanton/Kanton Središnja Bosna</a:t>
            </a:r>
            <a:br>
              <a:rPr lang="sr-Latn-C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r-Latn-C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r-Latn-C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Trajanje projekta:</a:t>
            </a:r>
            <a:br>
              <a:rPr lang="bs-Latn-BA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bs-Latn-B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mjeseci (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</a:t>
            </a:r>
            <a:r>
              <a:rPr lang="bs-Latn-B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bs-Latn-B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godine –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</a:t>
            </a:r>
            <a:r>
              <a:rPr lang="bs-Latn-B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bs-Latn-B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godine)</a:t>
            </a:r>
            <a:endParaRPr lang="hr-B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7451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7776864" cy="5112568"/>
          </a:xfrm>
        </p:spPr>
        <p:txBody>
          <a:bodyPr anchor="ctr">
            <a:noAutofit/>
          </a:bodyPr>
          <a:lstStyle/>
          <a:p>
            <a:r>
              <a:rPr lang="sr-Latn-C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Ključne zainteresirane strane: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Općine i gradovi iz ZDK i SBK/KSB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Javna komunalna preduzeća iz ZDK i SBK/KSB</a:t>
            </a:r>
            <a:b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C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Federalno ministarstvo okoliša i turizma (FMOiT)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Ministarstvo za prostorno uređenje, promet i komunikacije i zaštitu 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okoline ZDK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Ministarstvo prostornog uređenja, građenja, zaštite okoliša, 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povratka i stambenih poslova SBK/KSB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Kantonalne službe za inspekcijske poslove ZDK i SBK/KSB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Operateri otpada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Proizvođači posebnih kategorija otpada (električni i elektronički 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otpad, ulja, gume, boje, lakovi, ambalažni otpad...)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MSP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Domaćinstva</a:t>
            </a:r>
            <a:br>
              <a:rPr lang="hr-BA" dirty="0">
                <a:solidFill>
                  <a:schemeClr val="tx1"/>
                </a:solidFill>
              </a:rPr>
            </a:br>
            <a:endParaRPr lang="hr-BA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6886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7848872" cy="4608512"/>
          </a:xfrm>
        </p:spPr>
        <p:txBody>
          <a:bodyPr anchor="ctr">
            <a:noAutofit/>
          </a:bodyPr>
          <a:lstStyle/>
          <a:p>
            <a:endParaRPr lang="en-US" altLang="en-US" b="1" u="sng" dirty="0"/>
          </a:p>
          <a:p>
            <a:pPr>
              <a:spcBef>
                <a:spcPts val="0"/>
              </a:spcBef>
            </a:pPr>
            <a:r>
              <a:rPr lang="bs-Latn-BA" alt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 projekta</a:t>
            </a:r>
            <a:br>
              <a:rPr lang="bs-Latn-BA" alt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Uvođenje sistema upravljanja za tokove posebnih kategorija otpada u dva pilot kantona u Bosni i Hercegovini s ciljem unapređenja sakupljanja, reciklaže i smanjenja odlaganja otpada na deponije.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bi se postigao ovaj cilj projekt će: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Omogućiti zajedničko kreiranje sistema za upravljanje tokovima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B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posebnih kategorija otpada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Uspostaviti i testirati sistem za upravljanje tokovima posebnih 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kategorija otpada u pet općina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Promovirati i podstaći prihvatanje, usvajanje i proširenje primjene 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sistema za upravljanje tokovima posebnih kategorija otpada u dva 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kantona u BiH provođenjem kampanje podizanja svijesti i </a:t>
            </a:r>
          </a:p>
          <a:p>
            <a:pPr>
              <a:spcBef>
                <a:spcPts val="0"/>
              </a:spcBef>
            </a:pPr>
            <a: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adekvatnim mjerama širenja informacija</a:t>
            </a:r>
            <a:br>
              <a:rPr lang="hr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B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erman Cooperatio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327150" cy="672465"/>
          </a:xfrm>
          <a:prstGeom prst="rect">
            <a:avLst/>
          </a:prstGeom>
          <a:noFill/>
        </p:spPr>
      </p:pic>
      <p:pic>
        <p:nvPicPr>
          <p:cNvPr id="5" name="Picture 4" descr="C:\Documents and Settings\mirza\Desktop\alba.jpg"/>
          <p:cNvPicPr/>
          <p:nvPr/>
        </p:nvPicPr>
        <p:blipFill>
          <a:blip r:embed="rId3"/>
          <a:srcRect l="12762" t="19565" r="3386"/>
          <a:stretch>
            <a:fillRect/>
          </a:stretch>
        </p:blipFill>
        <p:spPr bwMode="auto">
          <a:xfrm>
            <a:off x="2771800" y="344467"/>
            <a:ext cx="148844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86" y="388527"/>
            <a:ext cx="1060450" cy="419735"/>
          </a:xfrm>
          <a:prstGeom prst="rect">
            <a:avLst/>
          </a:prstGeom>
          <a:noFill/>
        </p:spPr>
      </p:pic>
      <p:pic>
        <p:nvPicPr>
          <p:cNvPr id="7" name="Picture 6" descr="giz logo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55" y="458376"/>
            <a:ext cx="1060450" cy="28003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04" y="5877272"/>
            <a:ext cx="399271" cy="683384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4895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725</TotalTime>
  <Words>540</Words>
  <Application>Microsoft Office PowerPoint</Application>
  <PresentationFormat>On-screen Show (4:3)</PresentationFormat>
  <Paragraphs>97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</vt:lpstr>
      <vt:lpstr>Calibri</vt:lpstr>
      <vt:lpstr>Cambria</vt:lpstr>
      <vt:lpstr>Adjacency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marela</dc:creator>
  <cp:lastModifiedBy>user</cp:lastModifiedBy>
  <cp:revision>62</cp:revision>
  <dcterms:created xsi:type="dcterms:W3CDTF">2018-09-19T13:42:07Z</dcterms:created>
  <dcterms:modified xsi:type="dcterms:W3CDTF">2019-03-31T16:36:00Z</dcterms:modified>
</cp:coreProperties>
</file>