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Default ContentType="image/png" Extension="png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theme+xml" PartName="/ppt/theme/theme1.xml"/>
  <Default ContentType="image/jpeg" Extension="jpeg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x-emf" Extension="emf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Default ContentType="application/vnd.openxmlformats-officedocument.presentationml.presentation" Extension="pptx"/>
  <Default ContentType="image/vnd.ms-photo" Extension="wdp"/>
  <Override ContentType="application/vnd.openxmlformats-officedocument.presentationml.slideLayout+xml" PartName="/ppt/slideLayouts/slideLayout10.xml"/>
  <Default ContentType="application/vnd.openxmlformats-officedocument.vmlDrawing" Extension="v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2" r:id="rId3"/>
    <p:sldId id="283" r:id="rId4"/>
    <p:sldId id="284" r:id="rId5"/>
    <p:sldId id="285" r:id="rId6"/>
    <p:sldId id="286" r:id="rId7"/>
    <p:sldId id="287" r:id="rId8"/>
    <p:sldId id="259" r:id="rId9"/>
    <p:sldId id="264" r:id="rId10"/>
    <p:sldId id="269" r:id="rId1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9" d="100"/>
          <a:sy n="79" d="100"/>
        </p:scale>
        <p:origin x="-1302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92A4FC5-1126-472E-A56A-ABB957822F0B}" type="datetimeFigureOut">
              <a:rPr lang="bs-Latn-BA" smtClean="0"/>
              <a:pPr/>
              <a:t>8.12.2019</a:t>
            </a:fld>
            <a:endParaRPr lang="bs-Latn-B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bs-Latn-BA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61CEA94-5A6E-403A-B589-F1C81D9110CB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4FC5-1126-472E-A56A-ABB957822F0B}" type="datetimeFigureOut">
              <a:rPr lang="bs-Latn-BA" smtClean="0"/>
              <a:pPr/>
              <a:t>8.12.2019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EA94-5A6E-403A-B589-F1C81D9110CB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4FC5-1126-472E-A56A-ABB957822F0B}" type="datetimeFigureOut">
              <a:rPr lang="bs-Latn-BA" smtClean="0"/>
              <a:pPr/>
              <a:t>8.12.2019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EA94-5A6E-403A-B589-F1C81D9110CB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92A4FC5-1126-472E-A56A-ABB957822F0B}" type="datetimeFigureOut">
              <a:rPr lang="bs-Latn-BA" smtClean="0"/>
              <a:pPr/>
              <a:t>8.12.2019</a:t>
            </a:fld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61CEA94-5A6E-403A-B589-F1C81D9110CB}" type="slidenum">
              <a:rPr lang="bs-Latn-BA" smtClean="0"/>
              <a:pPr/>
              <a:t>‹#›</a:t>
            </a:fld>
            <a:endParaRPr lang="bs-Latn-B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bs-Latn-BA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92A4FC5-1126-472E-A56A-ABB957822F0B}" type="datetimeFigureOut">
              <a:rPr lang="bs-Latn-BA" smtClean="0"/>
              <a:pPr/>
              <a:t>8.12.2019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bs-Latn-BA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61CEA94-5A6E-403A-B589-F1C81D9110CB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4FC5-1126-472E-A56A-ABB957822F0B}" type="datetimeFigureOut">
              <a:rPr lang="bs-Latn-BA" smtClean="0"/>
              <a:pPr/>
              <a:t>8.12.2019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EA94-5A6E-403A-B589-F1C81D9110CB}" type="slidenum">
              <a:rPr lang="bs-Latn-BA" smtClean="0"/>
              <a:pPr/>
              <a:t>‹#›</a:t>
            </a:fld>
            <a:endParaRPr lang="bs-Latn-B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4FC5-1126-472E-A56A-ABB957822F0B}" type="datetimeFigureOut">
              <a:rPr lang="bs-Latn-BA" smtClean="0"/>
              <a:pPr/>
              <a:t>8.12.2019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EA94-5A6E-403A-B589-F1C81D9110CB}" type="slidenum">
              <a:rPr lang="bs-Latn-BA" smtClean="0"/>
              <a:pPr/>
              <a:t>‹#›</a:t>
            </a:fld>
            <a:endParaRPr lang="bs-Latn-B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92A4FC5-1126-472E-A56A-ABB957822F0B}" type="datetimeFigureOut">
              <a:rPr lang="bs-Latn-BA" smtClean="0"/>
              <a:pPr/>
              <a:t>8.12.2019</a:t>
            </a:fld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61CEA94-5A6E-403A-B589-F1C81D9110CB}" type="slidenum">
              <a:rPr lang="bs-Latn-BA" smtClean="0"/>
              <a:pPr/>
              <a:t>‹#›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s-Latn-BA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4FC5-1126-472E-A56A-ABB957822F0B}" type="datetimeFigureOut">
              <a:rPr lang="bs-Latn-BA" smtClean="0"/>
              <a:pPr/>
              <a:t>8.12.2019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EA94-5A6E-403A-B589-F1C81D9110CB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92A4FC5-1126-472E-A56A-ABB957822F0B}" type="datetimeFigureOut">
              <a:rPr lang="bs-Latn-BA" smtClean="0"/>
              <a:pPr/>
              <a:t>8.12.2019</a:t>
            </a:fld>
            <a:endParaRPr lang="bs-Latn-B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61CEA94-5A6E-403A-B589-F1C81D9110CB}" type="slidenum">
              <a:rPr lang="bs-Latn-BA" smtClean="0"/>
              <a:pPr/>
              <a:t>‹#›</a:t>
            </a:fld>
            <a:endParaRPr lang="bs-Latn-B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bs-Latn-B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92A4FC5-1126-472E-A56A-ABB957822F0B}" type="datetimeFigureOut">
              <a:rPr lang="bs-Latn-BA" smtClean="0"/>
              <a:pPr/>
              <a:t>8.12.2019</a:t>
            </a:fld>
            <a:endParaRPr lang="bs-Latn-B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61CEA94-5A6E-403A-B589-F1C81D9110CB}" type="slidenum">
              <a:rPr lang="bs-Latn-BA" smtClean="0"/>
              <a:pPr/>
              <a:t>‹#›</a:t>
            </a:fld>
            <a:endParaRPr lang="bs-Latn-B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s-Latn-BA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92A4FC5-1126-472E-A56A-ABB957822F0B}" type="datetimeFigureOut">
              <a:rPr lang="bs-Latn-BA" smtClean="0"/>
              <a:pPr/>
              <a:t>8.12.2019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bs-Latn-B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61CEA94-5A6E-403A-B589-F1C81D9110CB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ll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2.jpeg" Type="http://schemas.openxmlformats.org/officeDocument/2006/relationships/image"/><Relationship Id="rId1" Target="../slideLayouts/slideLayout1.xml" Type="http://schemas.openxmlformats.org/officeDocument/2006/relationships/slideLayout"/><Relationship Id="rId5" Target="../media/hdphoto2.wdp" Type="http://schemas.microsoft.com/office/2007/relationships/hdphoto"/><Relationship Id="rId4" Target="../media/image3.png" Type="http://schemas.openxmlformats.org/officeDocument/2006/relationships/image"/></Relationships>
</file>

<file path=ppt/slides/_rels/slide10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hdphoto2.wdp" Type="http://schemas.microsoft.com/office/2007/relationships/hdphoto"/><Relationship Id="rId4" Target="../media/image3.pn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FilmGrain/>
                    </a14:imgEffect>
                    <a14:imgEffect>
                      <a14:sharpenSoften amount="500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7992888" cy="4005064"/>
          </a:xfrm>
          <a:prstGeom prst="rect">
            <a:avLst/>
          </a:prstGeom>
          <a:noFill/>
          <a:ln>
            <a:noFill/>
          </a:ln>
          <a:effectLst>
            <a:glow rad="228600">
              <a:srgbClr val="92D050">
                <a:alpha val="40000"/>
              </a:srgbClr>
            </a:glow>
            <a:innerShdw blurRad="63500" dist="50800" dir="2700000">
              <a:srgbClr val="92D050">
                <a:alpha val="50000"/>
              </a:srgbClr>
            </a:innerShdw>
          </a:effectLst>
          <a:scene3d>
            <a:camera prst="perspectiveRelaxed"/>
            <a:lightRig rig="threePt" dir="t"/>
          </a:scene3d>
          <a:sp3d contourW="12700">
            <a:bevelB w="114300" prst="artDeco"/>
            <a:contourClr>
              <a:srgbClr val="92D050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-50000"/>
                    </a14:imgEffect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88224" y="116632"/>
            <a:ext cx="2460569" cy="223224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perspectiveHeroicExtremeLeftFacing" fov="4200000">
              <a:rot lat="425555" lon="1161733" rev="4855"/>
            </a:camera>
            <a:lightRig rig="threePt" dir="t"/>
          </a:scene3d>
          <a:sp3d prstMaterial="matte">
            <a:bevelT/>
            <a:bevelB prst="angle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483568"/>
            <a:ext cx="7772400" cy="1730623"/>
          </a:xfrm>
        </p:spPr>
        <p:txBody>
          <a:bodyPr>
            <a:normAutofit/>
          </a:bodyPr>
          <a:lstStyle/>
          <a:p>
            <a:r>
              <a:rPr lang="bs-Latn-BA" dirty="0" smtClean="0"/>
              <a:t>INFORMACIONI SISTEM ZA UPRAVLJANJE OTPADOM - SWIS</a:t>
            </a:r>
            <a:endParaRPr lang="bs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29200"/>
            <a:ext cx="6400800" cy="409600"/>
          </a:xfrm>
        </p:spPr>
        <p:txBody>
          <a:bodyPr>
            <a:normAutofit/>
          </a:bodyPr>
          <a:lstStyle/>
          <a:p>
            <a:r>
              <a:rPr lang="bs-Latn-B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JKP „ČISTOĆA“ D.O.O. CAZIN</a:t>
            </a:r>
            <a:endParaRPr lang="bs-Latn-B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60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FilmGrain/>
                    </a14:imgEffect>
                    <a14:imgEffect>
                      <a14:sharpenSoften amount="500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7992888" cy="4005064"/>
          </a:xfrm>
          <a:prstGeom prst="rect">
            <a:avLst/>
          </a:prstGeom>
          <a:noFill/>
          <a:ln>
            <a:noFill/>
          </a:ln>
          <a:effectLst>
            <a:glow rad="228600">
              <a:srgbClr val="92D050">
                <a:alpha val="40000"/>
              </a:srgbClr>
            </a:glow>
            <a:innerShdw blurRad="63500" dist="50800" dir="2700000">
              <a:srgbClr val="92D050">
                <a:alpha val="50000"/>
              </a:srgbClr>
            </a:innerShdw>
          </a:effectLst>
          <a:scene3d>
            <a:camera prst="perspectiveRelaxed"/>
            <a:lightRig rig="threePt" dir="t"/>
          </a:scene3d>
          <a:sp3d contourW="12700">
            <a:bevelB w="114300" prst="artDeco"/>
            <a:contourClr>
              <a:srgbClr val="92D050"/>
            </a:contourClr>
          </a:sp3d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620688"/>
            <a:ext cx="7467600" cy="4873752"/>
          </a:xfrm>
        </p:spPr>
        <p:txBody>
          <a:bodyPr/>
          <a:lstStyle/>
          <a:p>
            <a:endParaRPr lang="bs-Latn-BA" dirty="0"/>
          </a:p>
          <a:p>
            <a:pPr marL="0" indent="0" algn="ctr">
              <a:buNone/>
            </a:pPr>
            <a:r>
              <a:rPr lang="bs-Latn-BA" sz="3200" b="1" dirty="0"/>
              <a:t>Hvala na </a:t>
            </a:r>
            <a:r>
              <a:rPr lang="bs-Latn-BA" sz="3200" b="1" dirty="0" smtClean="0"/>
              <a:t>pažnji </a:t>
            </a:r>
            <a:r>
              <a:rPr lang="bs-Latn-BA" sz="3200" b="1" dirty="0"/>
              <a:t>! </a:t>
            </a:r>
            <a:endParaRPr lang="bs-Latn-BA" sz="3200" b="1" dirty="0" smtClean="0"/>
          </a:p>
          <a:p>
            <a:pPr marL="0" indent="0" algn="ctr">
              <a:buNone/>
            </a:pPr>
            <a:endParaRPr lang="bs-Latn-BA" sz="3200" b="1" dirty="0"/>
          </a:p>
          <a:p>
            <a:pPr marL="0" indent="0" algn="ctr">
              <a:buNone/>
            </a:pPr>
            <a:r>
              <a:rPr lang="bs-Latn-BA" sz="3200" b="1" dirty="0" smtClean="0"/>
              <a:t>Sabina Kurić</a:t>
            </a:r>
          </a:p>
          <a:p>
            <a:pPr marL="0" indent="0" algn="ctr">
              <a:buNone/>
            </a:pPr>
            <a:r>
              <a:rPr lang="bs-Latn-BA" sz="3200" b="1" dirty="0" smtClean="0"/>
              <a:t>JKP „Čistoća“</a:t>
            </a:r>
          </a:p>
          <a:p>
            <a:pPr marL="0" indent="0" algn="ctr">
              <a:buNone/>
            </a:pPr>
            <a:r>
              <a:rPr lang="bs-Latn-BA" sz="3200" b="1" dirty="0" smtClean="0"/>
              <a:t>d.o.o. Cazin</a:t>
            </a:r>
            <a:endParaRPr lang="bs-Latn-BA" sz="32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-50000"/>
                    </a14:imgEffect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56176" y="116632"/>
            <a:ext cx="2460569" cy="223224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perspectiveHeroicExtremeLeftFacing" fov="4200000">
              <a:rot lat="425555" lon="1161733" rev="4855"/>
            </a:camera>
            <a:lightRig rig="threePt" dir="t"/>
          </a:scene3d>
          <a:sp3d prstMaterial="matte">
            <a:bevelT/>
            <a:bevelB prst="angle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335272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Šta je SWIS model?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x-none"/>
              <a:t>SWIS model (Solid Waste Information System) je alat osmišljen za prikupljanje i analizu podataka iz oblasti upravljanja komunalnim otpadom</a:t>
            </a:r>
            <a:endParaRPr lang="sr-Latn-CS" dirty="0"/>
          </a:p>
          <a:p>
            <a:pPr algn="just"/>
            <a:endParaRPr lang="sr-Latn-CS" dirty="0"/>
          </a:p>
          <a:p>
            <a:pPr algn="just"/>
            <a:r>
              <a:rPr lang="sr-Latn-CS" dirty="0"/>
              <a:t>Informacioni sistem </a:t>
            </a:r>
          </a:p>
          <a:p>
            <a:pPr marL="0" indent="0" algn="just">
              <a:buNone/>
            </a:pPr>
            <a:r>
              <a:rPr lang="sr-Latn-CS" dirty="0"/>
              <a:t>    (jer kombinovanjem unijetih podataka kao izlaz daje    </a:t>
            </a:r>
          </a:p>
          <a:p>
            <a:pPr marL="0" indent="0" algn="just">
              <a:buNone/>
            </a:pPr>
            <a:r>
              <a:rPr lang="sr-Latn-CS" dirty="0"/>
              <a:t>     kvalitativno nove informacije)</a:t>
            </a:r>
          </a:p>
          <a:p>
            <a:pPr algn="just"/>
            <a:endParaRPr lang="sr-Latn-CS" dirty="0"/>
          </a:p>
          <a:p>
            <a:pPr algn="just"/>
            <a:r>
              <a:rPr lang="sr-Latn-CS" dirty="0"/>
              <a:t>Excel file (od verzije MS Office 2007 i novije)</a:t>
            </a: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xmlns="" val="7734448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Kontekst u kome je SWIS nastao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Model op</a:t>
            </a:r>
            <a:r>
              <a:rPr lang="bs-Latn-BA" dirty="0"/>
              <a:t>ći</a:t>
            </a:r>
            <a:r>
              <a:rPr lang="en-US" dirty="0" err="1"/>
              <a:t>nskog</a:t>
            </a:r>
            <a:r>
              <a:rPr lang="en-US" dirty="0"/>
              <a:t> </a:t>
            </a:r>
            <a:r>
              <a:rPr lang="en-US" dirty="0" err="1"/>
              <a:t>informacionog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upravljanje</a:t>
            </a:r>
            <a:r>
              <a:rPr lang="en-US" dirty="0"/>
              <a:t> </a:t>
            </a:r>
            <a:r>
              <a:rPr lang="en-US" dirty="0" err="1"/>
              <a:t>čvrstim</a:t>
            </a:r>
            <a:r>
              <a:rPr lang="en-US" dirty="0"/>
              <a:t> </a:t>
            </a:r>
            <a:r>
              <a:rPr lang="en-US" dirty="0" err="1"/>
              <a:t>otpadom</a:t>
            </a:r>
            <a:r>
              <a:rPr lang="en-US" dirty="0"/>
              <a:t> (SWIS) je</a:t>
            </a:r>
            <a:r>
              <a:rPr lang="x-none"/>
              <a:t> izrađen 2011. godine pod okriljem </a:t>
            </a:r>
            <a:r>
              <a:rPr lang="en-US" dirty="0"/>
              <a:t>NALAS</a:t>
            </a:r>
            <a:r>
              <a:rPr lang="x-none"/>
              <a:t> radne grupe za upravljanje čvrstim otpadom (TF SWM)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x-none"/>
          </a:p>
          <a:p>
            <a:pPr algn="just">
              <a:buFont typeface="Arial" panose="020B0604020202020204" pitchFamily="34" charset="0"/>
              <a:buChar char="•"/>
            </a:pPr>
            <a:r>
              <a:rPr lang="x-none"/>
              <a:t>Razvijen je u okviru projekta koji je finan</a:t>
            </a:r>
            <a:r>
              <a:rPr lang="bs-Latn-BA" dirty="0"/>
              <a:t>c</a:t>
            </a:r>
            <a:r>
              <a:rPr lang="x-none"/>
              <a:t>irao </a:t>
            </a:r>
            <a:r>
              <a:rPr lang="en-US" dirty="0"/>
              <a:t>GIZ </a:t>
            </a:r>
            <a:r>
              <a:rPr lang="x-none"/>
              <a:t>Otvoren</a:t>
            </a:r>
            <a:r>
              <a:rPr lang="sr-Latn-CS" dirty="0"/>
              <a:t>i</a:t>
            </a:r>
            <a:r>
              <a:rPr lang="x-none"/>
              <a:t> regionalni fond za </a:t>
            </a:r>
            <a:r>
              <a:rPr lang="sr-Latn-CS" dirty="0"/>
              <a:t>Jugoistočnu Europu</a:t>
            </a:r>
            <a:endParaRPr lang="x-none"/>
          </a:p>
          <a:p>
            <a:pPr algn="just">
              <a:buFont typeface="Arial" panose="020B0604020202020204" pitchFamily="34" charset="0"/>
              <a:buChar char="•"/>
            </a:pPr>
            <a:endParaRPr lang="x-none"/>
          </a:p>
          <a:p>
            <a:pPr algn="just">
              <a:buFont typeface="Arial" panose="020B0604020202020204" pitchFamily="34" charset="0"/>
              <a:buChar char="•"/>
            </a:pPr>
            <a:r>
              <a:rPr lang="x-none"/>
              <a:t>Projekat je </a:t>
            </a:r>
            <a:r>
              <a:rPr lang="bs-Latn-BA" dirty="0"/>
              <a:t>tada i</a:t>
            </a:r>
            <a:r>
              <a:rPr lang="x-none"/>
              <a:t>mplementiran od strane Stalne konferencije gradova i opština </a:t>
            </a:r>
            <a:r>
              <a:rPr lang="sr-Latn-CS" dirty="0"/>
              <a:t>(s</a:t>
            </a:r>
            <a:r>
              <a:rPr lang="en-US" dirty="0" err="1"/>
              <a:t>avez</a:t>
            </a:r>
            <a:r>
              <a:rPr lang="en-US" dirty="0"/>
              <a:t> </a:t>
            </a:r>
            <a:r>
              <a:rPr lang="en-US" dirty="0" err="1"/>
              <a:t>gradova</a:t>
            </a:r>
            <a:r>
              <a:rPr lang="en-US" dirty="0"/>
              <a:t> i </a:t>
            </a:r>
            <a:r>
              <a:rPr lang="x-none"/>
              <a:t>о</a:t>
            </a:r>
            <a:r>
              <a:rPr lang="en-US" dirty="0" err="1"/>
              <a:t>pština</a:t>
            </a:r>
            <a:r>
              <a:rPr lang="en-US" dirty="0"/>
              <a:t> </a:t>
            </a:r>
            <a:r>
              <a:rPr lang="en-US" dirty="0" err="1"/>
              <a:t>Srbije</a:t>
            </a:r>
            <a:r>
              <a:rPr lang="sr-Latn-CS" dirty="0"/>
              <a:t>)</a:t>
            </a:r>
            <a:endParaRPr lang="x-none"/>
          </a:p>
          <a:p>
            <a:pPr algn="just">
              <a:buFont typeface="Arial" panose="020B0604020202020204" pitchFamily="34" charset="0"/>
              <a:buChar char="•"/>
            </a:pPr>
            <a:endParaRPr lang="x-none"/>
          </a:p>
          <a:p>
            <a:pPr algn="just">
              <a:buFont typeface="Arial" panose="020B0604020202020204" pitchFamily="34" charset="0"/>
              <a:buChar char="•"/>
            </a:pPr>
            <a:r>
              <a:rPr lang="x-none"/>
              <a:t>Zasnovan je na najboljim iskustvima i praksama u regionu i E</a:t>
            </a:r>
            <a:r>
              <a:rPr lang="bs-Latn-BA" dirty="0"/>
              <a:t>u</a:t>
            </a:r>
            <a:r>
              <a:rPr lang="x-none"/>
              <a:t>ropi</a:t>
            </a: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xmlns="" val="10290029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Zbog čega je SWIS razvijen?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x-none"/>
              <a:t>Posl</a:t>
            </a:r>
            <a:r>
              <a:rPr lang="bs-Latn-BA" dirty="0"/>
              <a:t>j</a:t>
            </a:r>
            <a:r>
              <a:rPr lang="x-none"/>
              <a:t>ednjih decenija na području </a:t>
            </a:r>
            <a:r>
              <a:rPr lang="bs-Latn-BA" dirty="0"/>
              <a:t>J</a:t>
            </a:r>
            <a:r>
              <a:rPr lang="x-none"/>
              <a:t>ugoistočne E</a:t>
            </a:r>
            <a:r>
              <a:rPr lang="bs-Latn-BA" dirty="0"/>
              <a:t>u</a:t>
            </a:r>
            <a:r>
              <a:rPr lang="x-none"/>
              <a:t>rope je prim</a:t>
            </a:r>
            <a:r>
              <a:rPr lang="bs-Latn-BA" dirty="0"/>
              <a:t>j</a:t>
            </a:r>
            <a:r>
              <a:rPr lang="x-none"/>
              <a:t>etno drastično povećavanje količina komunalnog otpada, kao i prom</a:t>
            </a:r>
            <a:r>
              <a:rPr lang="bs-Latn-BA" dirty="0"/>
              <a:t>j</a:t>
            </a:r>
            <a:r>
              <a:rPr lang="x-none"/>
              <a:t>ena morfološkog sastava otpada </a:t>
            </a:r>
          </a:p>
          <a:p>
            <a:pPr algn="just"/>
            <a:r>
              <a:rPr lang="x-none"/>
              <a:t>Povećana opasnost po </a:t>
            </a:r>
            <a:r>
              <a:rPr lang="bs-Latn-BA" dirty="0"/>
              <a:t>okoliš</a:t>
            </a:r>
            <a:endParaRPr lang="x-none"/>
          </a:p>
          <a:p>
            <a:pPr algn="just"/>
            <a:r>
              <a:rPr lang="x-none"/>
              <a:t>Nedostatak pouzdanih informacija u oblasti upravljanja otpadom</a:t>
            </a:r>
          </a:p>
          <a:p>
            <a:pPr algn="just"/>
            <a:r>
              <a:rPr lang="bs-Latn-BA" dirty="0"/>
              <a:t>S</a:t>
            </a:r>
            <a:r>
              <a:rPr lang="en-US" dirty="0" err="1"/>
              <a:t>talna</a:t>
            </a:r>
            <a:r>
              <a:rPr lang="en-US" dirty="0"/>
              <a:t> </a:t>
            </a:r>
            <a:r>
              <a:rPr lang="en-US" dirty="0" err="1"/>
              <a:t>analiza</a:t>
            </a:r>
            <a:r>
              <a:rPr lang="en-US" dirty="0"/>
              <a:t> i </a:t>
            </a:r>
            <a:r>
              <a:rPr lang="en-US" dirty="0" err="1"/>
              <a:t>planiranje</a:t>
            </a:r>
            <a:r>
              <a:rPr lang="en-US" dirty="0"/>
              <a:t> </a:t>
            </a:r>
            <a:r>
              <a:rPr lang="bs-Latn-BA" dirty="0"/>
              <a:t>su postali </a:t>
            </a:r>
            <a:r>
              <a:rPr lang="en-US" dirty="0"/>
              <a:t>od </a:t>
            </a:r>
            <a:r>
              <a:rPr lang="en-US" dirty="0" err="1"/>
              <a:t>suštinske</a:t>
            </a:r>
            <a:r>
              <a:rPr lang="en-US" dirty="0"/>
              <a:t> </a:t>
            </a:r>
            <a:r>
              <a:rPr lang="en-US" dirty="0" err="1"/>
              <a:t>važnosti</a:t>
            </a:r>
            <a:r>
              <a:rPr lang="x-none"/>
              <a:t> u domenu upravljanja otpadom na lokalnom nivou</a:t>
            </a:r>
          </a:p>
          <a:p>
            <a:pPr algn="just"/>
            <a:r>
              <a:rPr lang="x-none"/>
              <a:t>Često prisutne neadekvatne tarife i neefikasna komunalna usluga</a:t>
            </a: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xmlns="" val="36184839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Kome je SWIS namijenjen?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x-none"/>
              <a:t>Nam</a:t>
            </a:r>
            <a:r>
              <a:rPr lang="bs-Latn-BA" dirty="0"/>
              <a:t>ij</a:t>
            </a:r>
            <a:r>
              <a:rPr lang="x-none"/>
              <a:t>enjen je svim subjektima koji su zaduženi za upravljanje otpadom na lokalnom nivou:</a:t>
            </a:r>
          </a:p>
          <a:p>
            <a:pPr algn="just"/>
            <a:endParaRPr lang="x-none"/>
          </a:p>
          <a:p>
            <a:pPr lvl="1" algn="just"/>
            <a:r>
              <a:rPr lang="x-none"/>
              <a:t>JEDINICAMA LOKALNE SAMOUPRAVE (JLS)</a:t>
            </a:r>
          </a:p>
          <a:p>
            <a:pPr lvl="1" algn="just"/>
            <a:endParaRPr lang="x-none"/>
          </a:p>
          <a:p>
            <a:pPr lvl="1" algn="just"/>
            <a:r>
              <a:rPr lang="x-none"/>
              <a:t>Komunalnim preduzećima (KP)</a:t>
            </a:r>
          </a:p>
          <a:p>
            <a:pPr lvl="1" algn="just"/>
            <a:r>
              <a:rPr lang="sr-Latn-CS" dirty="0"/>
              <a:t>Regionalnim deponijama, centrima za reciklažu, itd.</a:t>
            </a:r>
          </a:p>
          <a:p>
            <a:pPr lvl="1" algn="just"/>
            <a:r>
              <a:rPr lang="sr-Latn-CS" dirty="0"/>
              <a:t>Drugim subjektima koji su uključeni u sistem upravljanja otpadom na određenom prostoru</a:t>
            </a:r>
          </a:p>
          <a:p>
            <a:pPr marL="0" indent="0">
              <a:buNone/>
            </a:pP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xmlns="" val="12296117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sr-Latn-CS" dirty="0"/>
              <a:t>Mogućnosti primjene SWIS-a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>
            <a:normAutofit/>
          </a:bodyPr>
          <a:lstStyle/>
          <a:p>
            <a:pPr lvl="0" algn="just"/>
            <a:r>
              <a:rPr lang="x-none"/>
              <a:t>Praćenje pokrivenosti određenog područja organiz</a:t>
            </a:r>
            <a:r>
              <a:rPr lang="bs-Latn-BA" dirty="0"/>
              <a:t>ir</a:t>
            </a:r>
            <a:r>
              <a:rPr lang="x-none"/>
              <a:t>anom uslugom sakupljanja otpada </a:t>
            </a:r>
          </a:p>
          <a:p>
            <a:pPr algn="just"/>
            <a:r>
              <a:rPr lang="x-none"/>
              <a:t>Praćenje efektivnosti sakupljanja i transporta komunalnog otpada </a:t>
            </a:r>
          </a:p>
          <a:p>
            <a:pPr lvl="0" algn="just"/>
            <a:r>
              <a:rPr lang="x-none"/>
              <a:t>Praćenje sakupljenih količina komunalnog otpada </a:t>
            </a:r>
          </a:p>
          <a:p>
            <a:pPr lvl="0" algn="just"/>
            <a:r>
              <a:rPr lang="x-none"/>
              <a:t>Prognoza budućih količina za sakupljanje i transport </a:t>
            </a:r>
          </a:p>
          <a:p>
            <a:pPr lvl="0" algn="just"/>
            <a:r>
              <a:rPr lang="x-none"/>
              <a:t>Praćenje strukture komunalnog otpada </a:t>
            </a:r>
          </a:p>
          <a:p>
            <a:pPr lvl="0" algn="just"/>
            <a:r>
              <a:rPr lang="x-none"/>
              <a:t>Planiranje opcija za </a:t>
            </a:r>
            <a:r>
              <a:rPr lang="bs-Latn-BA" dirty="0"/>
              <a:t>razdvajanje</a:t>
            </a:r>
            <a:r>
              <a:rPr lang="x-none"/>
              <a:t> otpada </a:t>
            </a:r>
          </a:p>
          <a:p>
            <a:pPr lvl="0" algn="just"/>
            <a:r>
              <a:rPr lang="x-none"/>
              <a:t>Praćenja sistema odlaganja i tehnologije obrade </a:t>
            </a:r>
          </a:p>
          <a:p>
            <a:pPr lvl="0" algn="just"/>
            <a:r>
              <a:rPr lang="x-none"/>
              <a:t>Praćenja životnog v</a:t>
            </a:r>
            <a:r>
              <a:rPr lang="bs-Latn-BA" dirty="0"/>
              <a:t>ij</a:t>
            </a:r>
            <a:r>
              <a:rPr lang="x-none"/>
              <a:t>eka objekata za odlaganje otpada - sa ili bez </a:t>
            </a:r>
            <a:r>
              <a:rPr lang="bs-Latn-BA" dirty="0"/>
              <a:t>razdvajanja</a:t>
            </a:r>
            <a:endParaRPr lang="x-none"/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xmlns="" val="19710858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pPr lvl="0" algn="just"/>
            <a:r>
              <a:rPr lang="x-none"/>
              <a:t>Praćenje uslova za finan</a:t>
            </a:r>
            <a:r>
              <a:rPr lang="bs-Latn-BA" dirty="0"/>
              <a:t>c</a:t>
            </a:r>
            <a:r>
              <a:rPr lang="x-none"/>
              <a:t>iranje investicija u vidu nabavke nove opreme i vozila </a:t>
            </a:r>
          </a:p>
          <a:p>
            <a:pPr lvl="0" algn="just"/>
            <a:r>
              <a:rPr lang="x-none"/>
              <a:t>Praćenje efikasnosti komunalnih preduzeća/operatera </a:t>
            </a:r>
          </a:p>
          <a:p>
            <a:pPr lvl="0" algn="just"/>
            <a:r>
              <a:rPr lang="x-none"/>
              <a:t>Praćenje uslova za izradu planova upravljanja otpadom </a:t>
            </a:r>
          </a:p>
          <a:p>
            <a:pPr lvl="0" algn="just"/>
            <a:r>
              <a:rPr lang="x-none"/>
              <a:t>Praćenja provođenja planova za upravljanje otpadom </a:t>
            </a:r>
          </a:p>
          <a:p>
            <a:pPr lvl="0" algn="just"/>
            <a:r>
              <a:rPr lang="x-none"/>
              <a:t>Objavljivanja godišnje statistike o otpadu i postizanja jedinstvene metodologije i strukture izv</a:t>
            </a:r>
            <a:r>
              <a:rPr lang="bs-Latn-BA" dirty="0"/>
              <a:t>j</a:t>
            </a:r>
            <a:r>
              <a:rPr lang="x-none"/>
              <a:t>eštavanja </a:t>
            </a:r>
          </a:p>
          <a:p>
            <a:pPr algn="just"/>
            <a:r>
              <a:rPr lang="x-none"/>
              <a:t>Poređenja nivoa efikasnosti, usluge i kvaliteta sa drugim JLS/državama/regionima</a:t>
            </a: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xmlns="" val="37211779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7504" y="3356992"/>
            <a:ext cx="8640960" cy="35010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792088"/>
          </a:xfrm>
        </p:spPr>
        <p:txBody>
          <a:bodyPr/>
          <a:lstStyle/>
          <a:p>
            <a:r>
              <a:rPr lang="bs-Latn-BA" dirty="0" smtClean="0"/>
              <a:t>„SWIS“ model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60000" y="997404"/>
            <a:ext cx="7467600" cy="5205192"/>
          </a:xfrm>
        </p:spPr>
        <p:txBody>
          <a:bodyPr/>
          <a:lstStyle/>
          <a:p>
            <a:r>
              <a:rPr lang="bs-Latn-BA" dirty="0"/>
              <a:t>Model općinskog informacionog sistema za upravljanje otpadom „SWIS“ je izražen 2011.godine pod okriljem NALAS radne grupe za upravljanje čvrstim otpadom TF SWM i učešće međunarodnih eksperata za upravljanje otpadom.</a:t>
            </a:r>
          </a:p>
          <a:p>
            <a:pPr marL="0" indent="0">
              <a:buNone/>
            </a:pPr>
            <a:endParaRPr lang="bs-Latn-BA" dirty="0"/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xmlns="" val="728372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27550481"/>
              </p:ext>
            </p:extLst>
          </p:nvPr>
        </p:nvGraphicFramePr>
        <p:xfrm>
          <a:off x="1115616" y="3574603"/>
          <a:ext cx="6840760" cy="3283397"/>
        </p:xfrm>
        <a:graphic>
          <a:graphicData uri="http://schemas.openxmlformats.org/presentationml/2006/ole">
            <p:oleObj spid="_x0000_s3092" name="Presentation" r:id="rId3" imgW="568488" imgH="425146" progId="PowerPoint.Show.12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922114"/>
          </a:xfrm>
        </p:spPr>
        <p:txBody>
          <a:bodyPr>
            <a:normAutofit fontScale="90000"/>
          </a:bodyPr>
          <a:lstStyle/>
          <a:p>
            <a:r>
              <a:rPr lang="bs-Latn-BA" dirty="0"/>
              <a:t/>
            </a:r>
            <a:br>
              <a:rPr lang="bs-Latn-BA" dirty="0"/>
            </a:br>
            <a:r>
              <a:rPr lang="bs-Latn-BA" b="1" dirty="0"/>
              <a:t>Pregled strukture „SWIS“ modela (Excel) 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352928" cy="5205192"/>
          </a:xfrm>
        </p:spPr>
        <p:txBody>
          <a:bodyPr/>
          <a:lstStyle/>
          <a:p>
            <a:r>
              <a:rPr lang="bs-Latn-BA" b="1" dirty="0" smtClean="0"/>
              <a:t>SWIS </a:t>
            </a:r>
            <a:r>
              <a:rPr lang="bs-Latn-BA" b="1" dirty="0"/>
              <a:t>model u Excelu je zasnovan na konceptu da se relevantni podaci o pojedinim elementima upravljanja komunalnim otpadom unesu samo jednom (u ćelije obojene bijelom bojom).</a:t>
            </a:r>
            <a:endParaRPr lang="bs-Latn-BA" dirty="0"/>
          </a:p>
          <a:p>
            <a:r>
              <a:rPr lang="bs-Latn-BA" b="1" dirty="0"/>
              <a:t>SWIS Excel Model </a:t>
            </a:r>
            <a:r>
              <a:rPr lang="bs-Latn-BA" dirty="0"/>
              <a:t>se sastoji od 9 Radnih listova (Excel Worksheets), od kojih je njih 8 namenjeno unosu i obradi podataka:</a:t>
            </a:r>
            <a:r>
              <a:rPr lang="bs-Latn-BA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3202473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2126</TotalTime>
  <Words>497</Words>
  <Application>Microsoft Office PowerPoint</Application>
  <PresentationFormat>On-screen Show (4:3)</PresentationFormat>
  <Paragraphs>58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Oriel</vt:lpstr>
      <vt:lpstr>Microsoft Office PowerPoint Presentation</vt:lpstr>
      <vt:lpstr>INFORMACIONI SISTEM ZA UPRAVLJANJE OTPADOM - SWIS</vt:lpstr>
      <vt:lpstr>Šta je SWIS model?</vt:lpstr>
      <vt:lpstr>Kontekst u kome je SWIS nastao</vt:lpstr>
      <vt:lpstr>Zbog čega je SWIS razvijen?</vt:lpstr>
      <vt:lpstr>Kome je SWIS namijenjen?</vt:lpstr>
      <vt:lpstr>Mogućnosti primjene SWIS-a</vt:lpstr>
      <vt:lpstr>Slide 7</vt:lpstr>
      <vt:lpstr>„SWIS“ model</vt:lpstr>
      <vt:lpstr> Pregled strukture „SWIS“ modela (Excel) 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INFORMACIONI SISTEM ZA UPRAVLJANJE OTPADOM - SWIS</dc:title>
  <dc:creator>Premiere</dc:creator>
  <cp:lastModifiedBy>Arslan</cp:lastModifiedBy>
  <cp:revision>30</cp:revision>
  <dcterms:created xsi:type="dcterms:W3CDTF">2015-04-14T07:35:25Z</dcterms:created>
  <dcterms:modified xsi:type="dcterms:W3CDTF">2019-12-08T22:52:11Z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1228462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S8.2.3</vt:lpwstr>
  </property>
</Properties>
</file>