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0" r:id="rId8"/>
    <p:sldId id="267" r:id="rId9"/>
    <p:sldId id="265" r:id="rId10"/>
    <p:sldId id="266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2F2A-A3AE-41D0-B334-520135348D6C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6640-49A3-4DC2-B368-4BE827773D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2F2A-A3AE-41D0-B334-520135348D6C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6640-49A3-4DC2-B368-4BE827773D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2F2A-A3AE-41D0-B334-520135348D6C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6640-49A3-4DC2-B368-4BE827773D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2F2A-A3AE-41D0-B334-520135348D6C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6640-49A3-4DC2-B368-4BE827773D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2F2A-A3AE-41D0-B334-520135348D6C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6640-49A3-4DC2-B368-4BE827773D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2F2A-A3AE-41D0-B334-520135348D6C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6640-49A3-4DC2-B368-4BE827773D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2F2A-A3AE-41D0-B334-520135348D6C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6640-49A3-4DC2-B368-4BE827773D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2F2A-A3AE-41D0-B334-520135348D6C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3C6640-49A3-4DC2-B368-4BE827773D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2F2A-A3AE-41D0-B334-520135348D6C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6640-49A3-4DC2-B368-4BE827773D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2F2A-A3AE-41D0-B334-520135348D6C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E3C6640-49A3-4DC2-B368-4BE827773D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A4E2F2A-A3AE-41D0-B334-520135348D6C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6640-49A3-4DC2-B368-4BE827773D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A4E2F2A-A3AE-41D0-B334-520135348D6C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E3C6640-49A3-4DC2-B368-4BE827773DF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601" y="2060848"/>
            <a:ext cx="7538799" cy="2217889"/>
          </a:xfrm>
        </p:spPr>
        <p:txBody>
          <a:bodyPr>
            <a:noAutofit/>
          </a:bodyPr>
          <a:lstStyle/>
          <a:p>
            <a:pPr algn="ctr"/>
            <a:r>
              <a:rPr lang="bs-Latn-BA" sz="4400" b="1" dirty="0">
                <a:solidFill>
                  <a:schemeClr val="bg1"/>
                </a:solidFill>
                <a:effectLst/>
                <a:latin typeface="Arial Narrow" pitchFamily="34" charset="0"/>
              </a:rPr>
              <a:t>Jugozapadna magistrala</a:t>
            </a:r>
            <a:br>
              <a:rPr lang="bs-Latn-BA" sz="4400" b="1" dirty="0">
                <a:solidFill>
                  <a:schemeClr val="bg1"/>
                </a:solidFill>
                <a:effectLst/>
                <a:latin typeface="Arial Narrow" pitchFamily="34" charset="0"/>
              </a:rPr>
            </a:br>
            <a:r>
              <a:rPr lang="bs-Latn-BA" sz="4400" b="1" dirty="0">
                <a:solidFill>
                  <a:schemeClr val="bg1"/>
                </a:solidFill>
                <a:effectLst/>
                <a:latin typeface="Arial Narrow" pitchFamily="34" charset="0"/>
              </a:rPr>
              <a:t>-</a:t>
            </a:r>
            <a:r>
              <a:rPr lang="bs-Latn-BA" sz="4400" dirty="0">
                <a:solidFill>
                  <a:schemeClr val="bg1"/>
                </a:solidFill>
                <a:effectLst/>
                <a:latin typeface="Arial Narrow" pitchFamily="34" charset="0"/>
              </a:rPr>
              <a:t>Magistralni vrelovod </a:t>
            </a:r>
            <a:br>
              <a:rPr lang="bs-Latn-BA" sz="4400" dirty="0">
                <a:solidFill>
                  <a:schemeClr val="bg1"/>
                </a:solidFill>
                <a:effectLst/>
                <a:latin typeface="Arial Narrow" pitchFamily="34" charset="0"/>
              </a:rPr>
            </a:br>
            <a:r>
              <a:rPr lang="bs-Latn-BA" sz="4400" dirty="0">
                <a:solidFill>
                  <a:schemeClr val="bg1"/>
                </a:solidFill>
                <a:effectLst/>
                <a:latin typeface="Arial Narrow" pitchFamily="34" charset="0"/>
              </a:rPr>
              <a:t>na trasi GGM-a-</a:t>
            </a:r>
            <a:endParaRPr lang="en-US" sz="4400" b="1" dirty="0"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2940" y="5805264"/>
            <a:ext cx="3672408" cy="920544"/>
          </a:xfrm>
        </p:spPr>
        <p:txBody>
          <a:bodyPr>
            <a:normAutofit/>
          </a:bodyPr>
          <a:lstStyle/>
          <a:p>
            <a:r>
              <a:rPr lang="bs-Latn-BA" sz="2000" b="1" dirty="0">
                <a:solidFill>
                  <a:schemeClr val="bg1"/>
                </a:solidFill>
              </a:rPr>
              <a:t>JP „Grijanje“ d.o.o. Zenica</a:t>
            </a:r>
          </a:p>
          <a:p>
            <a:r>
              <a:rPr lang="bs-Latn-BA" b="1" dirty="0">
                <a:solidFill>
                  <a:schemeClr val="bg1"/>
                </a:solidFill>
              </a:rPr>
              <a:t>d</a:t>
            </a:r>
            <a:r>
              <a:rPr lang="bs-Latn-BA" sz="2000" b="1" dirty="0">
                <a:solidFill>
                  <a:schemeClr val="bg1"/>
                </a:solidFill>
              </a:rPr>
              <a:t>ipl.ing.maš. Hekić Emir 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16" descr="C:\Documents and Settings\Korisnik\Desktop\Web page\Logo Grijanje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33050"/>
            <a:ext cx="936104" cy="81494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3175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53" y="136188"/>
            <a:ext cx="864096" cy="100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3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55776" y="6453336"/>
            <a:ext cx="5511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600" dirty="0"/>
              <a:t>Slike 12. do 14. Primjeri montaže spojnica i jastuka</a:t>
            </a:r>
          </a:p>
          <a:p>
            <a:endParaRPr lang="en-US" sz="16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4824536" cy="2520280"/>
          </a:xfrm>
        </p:spPr>
        <p:txBody>
          <a:bodyPr>
            <a:normAutofit lnSpcReduction="10000"/>
          </a:bodyPr>
          <a:lstStyle/>
          <a:p>
            <a:pPr marL="36576" indent="0" algn="just">
              <a:buNone/>
            </a:pPr>
            <a:endParaRPr lang="bs-Latn-BA" sz="2200" dirty="0"/>
          </a:p>
          <a:p>
            <a:pPr algn="just"/>
            <a:r>
              <a:rPr lang="bs-Latn-BA" sz="2200" dirty="0"/>
              <a:t>Edukacija i certificiranje radnika za montažu spojnica</a:t>
            </a:r>
          </a:p>
          <a:p>
            <a:pPr algn="just"/>
            <a:r>
              <a:rPr lang="bs-Latn-BA" sz="2200" dirty="0"/>
              <a:t>Montaža spojnica</a:t>
            </a:r>
          </a:p>
          <a:p>
            <a:pPr algn="just"/>
            <a:r>
              <a:rPr lang="bs-Latn-BA" sz="2200" dirty="0"/>
              <a:t>Montaža dilatacionih jastuka</a:t>
            </a:r>
          </a:p>
          <a:p>
            <a:pPr algn="just"/>
            <a:r>
              <a:rPr lang="bs-Latn-BA" sz="2200" dirty="0"/>
              <a:t>Praćenje izvođenja građevinskih radova, DIN 18300 i DIN 19630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36" y="3461738"/>
            <a:ext cx="3841232" cy="2880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36" y="404664"/>
            <a:ext cx="3841232" cy="2880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80846"/>
            <a:ext cx="4032448" cy="28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50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3366" y="84408"/>
            <a:ext cx="6480720" cy="9144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3600" dirty="0"/>
              <a:t>Perspektiva</a:t>
            </a:r>
            <a:endParaRPr lang="en-US" sz="36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79512" y="1119807"/>
            <a:ext cx="8280920" cy="5040560"/>
          </a:xfrm>
        </p:spPr>
        <p:txBody>
          <a:bodyPr>
            <a:normAutofit/>
          </a:bodyPr>
          <a:lstStyle/>
          <a:p>
            <a:pPr algn="just"/>
            <a:r>
              <a:rPr lang="bs-Latn-BA" sz="2200" dirty="0"/>
              <a:t>U toku je realizacija projekta izgradnje novog izvora toplote „Toplana Zenica“</a:t>
            </a:r>
          </a:p>
          <a:p>
            <a:pPr algn="just"/>
            <a:r>
              <a:rPr lang="bs-Latn-BA" sz="2200" dirty="0"/>
              <a:t>Završetak magistralnog vrelovoda do spojnog voda sa novom „Toplanom“ u dužini 450 m i priključenje na sistem DG</a:t>
            </a:r>
          </a:p>
          <a:p>
            <a:pPr algn="just"/>
            <a:r>
              <a:rPr lang="bs-Latn-BA" sz="2200" dirty="0"/>
              <a:t>Stabilnost rada sistema i vraćanje potrošača koji su privremeno isključeni  </a:t>
            </a:r>
          </a:p>
          <a:p>
            <a:pPr algn="just"/>
            <a:r>
              <a:rPr lang="bs-Latn-BA" sz="2200" dirty="0"/>
              <a:t>Projekti toplifikacije prigradskih naselja i priključenja novih poslovnih subjekata</a:t>
            </a:r>
          </a:p>
          <a:p>
            <a:pPr algn="just"/>
            <a:r>
              <a:rPr lang="bs-Latn-BA" sz="2200" dirty="0"/>
              <a:t>Početak investicionog ciklusa generalne rekonstrukcije sistema DG</a:t>
            </a:r>
          </a:p>
          <a:p>
            <a:pPr algn="just"/>
            <a:endParaRPr lang="bs-Latn-BA" sz="1800" dirty="0"/>
          </a:p>
          <a:p>
            <a:pPr marL="448056" lvl="1" indent="0" algn="just">
              <a:buNone/>
            </a:pPr>
            <a:endParaRPr lang="bs-Latn-BA" sz="1800" dirty="0"/>
          </a:p>
          <a:p>
            <a:pPr algn="just"/>
            <a:endParaRPr lang="bs-Latn-BA" sz="2200" dirty="0"/>
          </a:p>
          <a:p>
            <a:pPr algn="just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06871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2314600" cy="994122"/>
          </a:xfrm>
        </p:spPr>
        <p:txBody>
          <a:bodyPr>
            <a:noAutofit/>
          </a:bodyPr>
          <a:lstStyle/>
          <a:p>
            <a:r>
              <a:rPr lang="bs-Latn-BA" sz="4400" dirty="0"/>
              <a:t>Sadržaj:</a:t>
            </a:r>
            <a:br>
              <a:rPr lang="bs-Latn-BA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7859216" cy="5400600"/>
          </a:xfrm>
        </p:spPr>
        <p:txBody>
          <a:bodyPr>
            <a:noAutofit/>
          </a:bodyPr>
          <a:lstStyle/>
          <a:p>
            <a:endParaRPr lang="bs-Latn-BA" sz="2800" dirty="0"/>
          </a:p>
          <a:p>
            <a:r>
              <a:rPr lang="bs-Latn-BA" sz="2800" dirty="0"/>
              <a:t>UVOD</a:t>
            </a:r>
          </a:p>
          <a:p>
            <a:pPr marL="36576" indent="0">
              <a:buNone/>
            </a:pPr>
            <a:endParaRPr lang="bs-Latn-BA" sz="2800" dirty="0"/>
          </a:p>
          <a:p>
            <a:r>
              <a:rPr lang="bs-Latn-BA" sz="2800" dirty="0"/>
              <a:t>CILJEVI PROJEKTA</a:t>
            </a:r>
          </a:p>
          <a:p>
            <a:endParaRPr lang="bs-Latn-BA" sz="2800" dirty="0"/>
          </a:p>
          <a:p>
            <a:r>
              <a:rPr lang="bs-Latn-BA" sz="2800" dirty="0"/>
              <a:t>TEHNIČKI PODACI</a:t>
            </a:r>
          </a:p>
          <a:p>
            <a:endParaRPr lang="bs-Latn-BA" sz="2800" dirty="0"/>
          </a:p>
          <a:p>
            <a:r>
              <a:rPr lang="bs-Latn-BA" sz="2800" dirty="0"/>
              <a:t>REALIZOVANE AKTIVNOSTI</a:t>
            </a:r>
          </a:p>
          <a:p>
            <a:pPr marL="36576" indent="0">
              <a:buNone/>
            </a:pPr>
            <a:endParaRPr lang="bs-Latn-BA" sz="2800" dirty="0"/>
          </a:p>
          <a:p>
            <a:r>
              <a:rPr lang="bs-Latn-BA" sz="2800" dirty="0"/>
              <a:t>PERSPEKTIVA</a:t>
            </a:r>
          </a:p>
          <a:p>
            <a:pPr marL="36576" indent="0">
              <a:buNone/>
            </a:pP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3447064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7416824" cy="648072"/>
          </a:xfrm>
        </p:spPr>
        <p:txBody>
          <a:bodyPr>
            <a:noAutofit/>
          </a:bodyPr>
          <a:lstStyle/>
          <a:p>
            <a:pPr algn="l"/>
            <a:r>
              <a:rPr lang="bs-Latn-BA" sz="3600" dirty="0"/>
              <a:t>Uvod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980728"/>
            <a:ext cx="878497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itchFamily="49" charset="0"/>
              <a:buChar char="o"/>
            </a:pPr>
            <a:r>
              <a:rPr lang="bs-Latn-BA" sz="2400" dirty="0"/>
              <a:t>Projekat Glavne gradske magistrale realizovan je u periodu 2012.-2016.</a:t>
            </a:r>
          </a:p>
          <a:p>
            <a:pPr marL="342900" indent="-342900" algn="just">
              <a:buFont typeface="Courier New" pitchFamily="49" charset="0"/>
              <a:buChar char="o"/>
            </a:pPr>
            <a:r>
              <a:rPr lang="bs-Latn-BA" sz="2400" dirty="0"/>
              <a:t>Investitor - Grad Zenica</a:t>
            </a:r>
          </a:p>
          <a:p>
            <a:pPr marL="342900" indent="-342900" algn="just">
              <a:buFont typeface="Courier New" pitchFamily="49" charset="0"/>
              <a:buChar char="o"/>
            </a:pPr>
            <a:r>
              <a:rPr lang="bs-Latn-BA" sz="2400" dirty="0"/>
              <a:t>Vrijednost investicije cca. 25 miliona dolara, kredit Saudijskog fonda za razvoj</a:t>
            </a:r>
          </a:p>
          <a:p>
            <a:pPr marL="342900" indent="-342900" algn="just">
              <a:buFont typeface="Courier New" pitchFamily="49" charset="0"/>
              <a:buChar char="o"/>
            </a:pPr>
            <a:r>
              <a:rPr lang="bs-Latn-BA" sz="2400" dirty="0"/>
              <a:t>Glavna gradska magistrala dužine 3.250 m</a:t>
            </a:r>
          </a:p>
          <a:p>
            <a:pPr marL="342900" indent="-342900" algn="just">
              <a:buFont typeface="Courier New" pitchFamily="49" charset="0"/>
              <a:buChar char="o"/>
            </a:pPr>
            <a:r>
              <a:rPr lang="bs-Latn-BA" sz="2400" dirty="0"/>
              <a:t>Spojne, vezne saobraćajnice i kružni tokovi</a:t>
            </a:r>
          </a:p>
          <a:p>
            <a:pPr marL="342900" indent="-342900" algn="just">
              <a:buFont typeface="Courier New" pitchFamily="49" charset="0"/>
              <a:buChar char="o"/>
            </a:pPr>
            <a:r>
              <a:rPr lang="bs-Latn-BA" sz="2400" dirty="0"/>
              <a:t>Izvedeni radovi:</a:t>
            </a:r>
          </a:p>
          <a:p>
            <a:pPr marL="800100" lvl="1" indent="-342900" algn="just">
              <a:buFont typeface="Courier New" pitchFamily="49" charset="0"/>
              <a:buChar char="o"/>
            </a:pPr>
            <a:r>
              <a:rPr lang="bs-Latn-BA" sz="2200" dirty="0"/>
              <a:t>saobraćajnica sa četiri kolovozne trake u svakom smijeru po dvije</a:t>
            </a:r>
          </a:p>
          <a:p>
            <a:pPr marL="800100" lvl="1" indent="-342900" algn="just">
              <a:buFont typeface="Courier New" pitchFamily="49" charset="0"/>
              <a:buChar char="o"/>
            </a:pPr>
            <a:r>
              <a:rPr lang="bs-Latn-BA" sz="2200" dirty="0"/>
              <a:t>vodovodne instalacije</a:t>
            </a:r>
          </a:p>
          <a:p>
            <a:pPr marL="800100" lvl="1" indent="-342900" algn="just">
              <a:buFont typeface="Courier New" pitchFamily="49" charset="0"/>
              <a:buChar char="o"/>
            </a:pPr>
            <a:r>
              <a:rPr lang="bs-Latn-BA" sz="2200" dirty="0"/>
              <a:t>oborinska i fekalna kanalizacija</a:t>
            </a:r>
          </a:p>
          <a:p>
            <a:pPr marL="800100" lvl="1" indent="-342900" algn="just">
              <a:buFont typeface="Courier New" pitchFamily="49" charset="0"/>
              <a:buChar char="o"/>
            </a:pPr>
            <a:r>
              <a:rPr lang="bs-Latn-BA" sz="2200" dirty="0"/>
              <a:t>elektronaponska instalacija</a:t>
            </a:r>
          </a:p>
          <a:p>
            <a:pPr marL="800100" lvl="1" indent="-342900" algn="just">
              <a:buFont typeface="Courier New" pitchFamily="49" charset="0"/>
              <a:buChar char="o"/>
            </a:pPr>
            <a:r>
              <a:rPr lang="bs-Latn-BA" sz="2200" dirty="0"/>
              <a:t>telefonska i kablovska instalacija</a:t>
            </a:r>
          </a:p>
          <a:p>
            <a:pPr marL="800100" lvl="1" indent="-342900" algn="just">
              <a:buFont typeface="Courier New" pitchFamily="49" charset="0"/>
              <a:buChar char="o"/>
            </a:pPr>
            <a:r>
              <a:rPr lang="bs-Latn-BA" sz="2200" dirty="0"/>
              <a:t>javna rasvjeta</a:t>
            </a:r>
          </a:p>
          <a:p>
            <a:pPr marL="800100" lvl="1" indent="-342900" algn="just">
              <a:buFont typeface="Courier New" pitchFamily="49" charset="0"/>
              <a:buChar char="o"/>
            </a:pPr>
            <a:r>
              <a:rPr lang="bs-Latn-BA" sz="2200" dirty="0"/>
              <a:t>magistralni vrelovod dužine 2.700 m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664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237"/>
            <a:ext cx="8568952" cy="6134579"/>
          </a:xfrm>
        </p:spPr>
      </p:pic>
      <p:sp>
        <p:nvSpPr>
          <p:cNvPr id="5" name="TextBox 4"/>
          <p:cNvSpPr txBox="1"/>
          <p:nvPr/>
        </p:nvSpPr>
        <p:spPr>
          <a:xfrm>
            <a:off x="1115616" y="630932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2400" dirty="0"/>
              <a:t>Slika 1. – Glavna gradska magistrala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9000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216413"/>
            <a:ext cx="6480720" cy="9144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3600" dirty="0"/>
              <a:t>Ciljevi projekta</a:t>
            </a:r>
            <a:endParaRPr lang="en-US" sz="36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001757"/>
            <a:ext cx="7956376" cy="1847189"/>
          </a:xfrm>
        </p:spPr>
        <p:txBody>
          <a:bodyPr>
            <a:noAutofit/>
          </a:bodyPr>
          <a:lstStyle/>
          <a:p>
            <a:pPr algn="just"/>
            <a:r>
              <a:rPr lang="bs-Latn-BA" sz="2200" dirty="0"/>
              <a:t>Uravnoteženje hidrauličkih parametara sistema</a:t>
            </a:r>
          </a:p>
          <a:p>
            <a:pPr algn="just"/>
            <a:r>
              <a:rPr lang="bs-Latn-BA" sz="2200" dirty="0"/>
              <a:t>Rasterećenje hidrauličkih „uskih grla“ sistema</a:t>
            </a:r>
          </a:p>
          <a:p>
            <a:pPr algn="just"/>
            <a:r>
              <a:rPr lang="bs-Latn-BA" sz="2200" dirty="0"/>
              <a:t>Prespajanje dijela dotrajalih vrelovoda </a:t>
            </a:r>
          </a:p>
          <a:p>
            <a:pPr algn="just"/>
            <a:r>
              <a:rPr lang="bs-Latn-BA" sz="2200" dirty="0"/>
              <a:t>Stvaranje preduslova za priključenje novih potrošača</a:t>
            </a:r>
          </a:p>
          <a:p>
            <a:pPr marL="36576" indent="0" algn="just">
              <a:buNone/>
            </a:pPr>
            <a:endParaRPr lang="bs-Latn-BA" sz="2200" dirty="0"/>
          </a:p>
          <a:p>
            <a:pPr marL="448056" lvl="1" indent="0" algn="just">
              <a:buNone/>
            </a:pPr>
            <a:endParaRPr lang="bs-Latn-BA" sz="2200" dirty="0"/>
          </a:p>
          <a:p>
            <a:pPr algn="just"/>
            <a:endParaRPr lang="bs-Latn-BA" sz="2200" dirty="0"/>
          </a:p>
          <a:p>
            <a:pPr algn="just"/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6393159"/>
            <a:ext cx="5770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dirty="0"/>
              <a:t>Crteži 1 i 2. – Trasa novog magistralnog vrelovoda 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8" y="2825263"/>
            <a:ext cx="4345244" cy="3476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400" y="2838364"/>
            <a:ext cx="4328867" cy="346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9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3366" y="84408"/>
            <a:ext cx="6480720" cy="9144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3600" dirty="0"/>
              <a:t>Tehnički podaci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800212"/>
            <a:ext cx="7056784" cy="31034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bs-Latn-BA" sz="2200" dirty="0"/>
              <a:t>Period izvođenja radova 2012.-2016. god.</a:t>
            </a:r>
          </a:p>
          <a:p>
            <a:pPr algn="just"/>
            <a:r>
              <a:rPr lang="bs-Latn-BA" sz="2200" dirty="0"/>
              <a:t>Predizolovane cijevi sa standardnom izolacijom</a:t>
            </a:r>
          </a:p>
          <a:p>
            <a:pPr algn="just"/>
            <a:r>
              <a:rPr lang="bs-Latn-BA" sz="2200" dirty="0"/>
              <a:t>Prečnik vrelovoda DN 500 – DN250</a:t>
            </a:r>
          </a:p>
          <a:p>
            <a:pPr algn="just"/>
            <a:r>
              <a:rPr lang="bs-Latn-BA" sz="2200" dirty="0"/>
              <a:t>Vrelovodni P odvojci DN65 – DN250</a:t>
            </a:r>
          </a:p>
          <a:p>
            <a:pPr algn="just"/>
            <a:r>
              <a:rPr lang="bs-Latn-BA" sz="2200" dirty="0"/>
              <a:t>Prave cijevi, lučne cijevi i cijevi sa spirofalc oblogom</a:t>
            </a:r>
          </a:p>
          <a:p>
            <a:pPr algn="just"/>
            <a:r>
              <a:rPr lang="bs-Latn-BA" sz="2200" dirty="0"/>
              <a:t>Dužina trase cca. 2.700 m</a:t>
            </a:r>
          </a:p>
          <a:p>
            <a:pPr algn="just"/>
            <a:r>
              <a:rPr lang="bs-Latn-BA" sz="2200" dirty="0"/>
              <a:t>Vrste kompenzacije L, Z i U</a:t>
            </a:r>
          </a:p>
          <a:p>
            <a:pPr algn="just"/>
            <a:r>
              <a:rPr lang="bs-Latn-BA" sz="2200" dirty="0"/>
              <a:t>Broj zavarenih spojeva cca. 850 kom.</a:t>
            </a:r>
          </a:p>
          <a:p>
            <a:pPr algn="just"/>
            <a:r>
              <a:rPr lang="bs-Latn-BA" sz="2200" dirty="0"/>
              <a:t>Ukupna investicija oko 5 miliona KM</a:t>
            </a:r>
          </a:p>
          <a:p>
            <a:pPr marL="36576" indent="0" algn="just">
              <a:buNone/>
            </a:pPr>
            <a:endParaRPr lang="bs-Latn-BA" sz="1800" dirty="0"/>
          </a:p>
          <a:p>
            <a:pPr marL="448056" lvl="1" indent="0" algn="just">
              <a:buNone/>
            </a:pPr>
            <a:endParaRPr lang="bs-Latn-BA" sz="1800" dirty="0"/>
          </a:p>
          <a:p>
            <a:pPr algn="just"/>
            <a:endParaRPr lang="bs-Latn-BA" sz="2200" dirty="0"/>
          </a:p>
          <a:p>
            <a:pPr algn="just"/>
            <a:endParaRPr lang="en-US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1" y="3862917"/>
            <a:ext cx="3672408" cy="26944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23728" y="6557325"/>
            <a:ext cx="5511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600" dirty="0"/>
              <a:t>Slike 2. i 3. Primjeri montiranih predizolovanih cijevi</a:t>
            </a:r>
          </a:p>
          <a:p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62052"/>
            <a:ext cx="3744416" cy="270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53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480720" cy="914400"/>
          </a:xfrm>
        </p:spPr>
        <p:txBody>
          <a:bodyPr>
            <a:normAutofit/>
          </a:bodyPr>
          <a:lstStyle/>
          <a:p>
            <a:r>
              <a:rPr lang="bs-Latn-BA" sz="3600" dirty="0"/>
              <a:t>Realizovane aktivnosti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287323"/>
            <a:ext cx="4766845" cy="458994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bs-Latn-BA" sz="2200" dirty="0"/>
              <a:t>Izrada glavnog projekta sa revizijom vodećih evropskih projektanata iz ISOPLUS i LOGSTOR</a:t>
            </a:r>
          </a:p>
          <a:p>
            <a:pPr algn="just"/>
            <a:r>
              <a:rPr lang="bs-Latn-BA" sz="2200" dirty="0"/>
              <a:t>Izrada izvedbenog i projekta izvedenog stanja</a:t>
            </a:r>
          </a:p>
          <a:p>
            <a:pPr algn="just"/>
            <a:r>
              <a:rPr lang="bs-Latn-BA" sz="2200" dirty="0"/>
              <a:t>Izrada tehnologije zavarivanja i plana kontrole zavarenih spojeva</a:t>
            </a:r>
          </a:p>
          <a:p>
            <a:pPr algn="just"/>
            <a:r>
              <a:rPr lang="bs-Latn-BA" sz="2200" dirty="0"/>
              <a:t>Nabavka opreme za izvođenje radova: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s-Latn-BA" sz="2200" dirty="0"/>
              <a:t>Kamion sa dizalicom 12 t i prikolicom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s-Latn-BA" sz="2200" dirty="0"/>
              <a:t>Oprema za zavarivanje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s-Latn-BA" sz="2200" dirty="0"/>
              <a:t>Oprema za montažu spojnica</a:t>
            </a:r>
          </a:p>
          <a:p>
            <a:pPr algn="just"/>
            <a:r>
              <a:rPr lang="bs-Latn-BA" sz="2200" dirty="0"/>
              <a:t>Prijem i skladištenje materijala</a:t>
            </a:r>
          </a:p>
          <a:p>
            <a:pPr algn="just"/>
            <a:r>
              <a:rPr lang="bs-Latn-BA" sz="2200" dirty="0"/>
              <a:t>Transport i montaža cjevovoda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3528" y="547644"/>
            <a:ext cx="6480720" cy="9144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2200" dirty="0"/>
              <a:t>Projekat realizovan u skladu sa </a:t>
            </a:r>
            <a:r>
              <a:rPr lang="bs-Latn-BA" sz="2000" dirty="0"/>
              <a:t>EN13941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37" y="762301"/>
            <a:ext cx="3774588" cy="25583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69374" y="6268669"/>
            <a:ext cx="386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dirty="0"/>
              <a:t>Slike 4. i 5. – Montaža cijevi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35" y="3721584"/>
            <a:ext cx="3774589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80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5536" y="6453336"/>
            <a:ext cx="833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1600" dirty="0"/>
              <a:t>Slike 6. do 9. Primjeri polaganja predizolovanih cijevi preko saobraćajnica i mostova</a:t>
            </a:r>
          </a:p>
          <a:p>
            <a:pPr algn="ctr"/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3960440" cy="29703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567" y="3431495"/>
            <a:ext cx="4098373" cy="29349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567" y="404664"/>
            <a:ext cx="4098373" cy="27687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9366"/>
            <a:ext cx="3960440" cy="272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9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0" y="6412250"/>
            <a:ext cx="464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600" dirty="0"/>
              <a:t>Slika 11. Povezivanje sistema detekcije curenja</a:t>
            </a:r>
          </a:p>
          <a:p>
            <a:endParaRPr lang="en-US" sz="16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5076056" cy="504056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endParaRPr lang="bs-Latn-BA" sz="2200" dirty="0"/>
          </a:p>
          <a:p>
            <a:pPr algn="just"/>
            <a:r>
              <a:rPr lang="bs-Latn-BA" sz="2200" dirty="0"/>
              <a:t>Zavarivanje cjevovoda u skladu sa EN ISO 15614: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s-Latn-BA" sz="2200" dirty="0"/>
              <a:t>Korijen Ar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s-Latn-BA" sz="2200" dirty="0"/>
              <a:t>Ispuna EVB 50</a:t>
            </a:r>
          </a:p>
          <a:p>
            <a:pPr algn="just"/>
            <a:r>
              <a:rPr lang="bs-Latn-BA" sz="2200" dirty="0"/>
              <a:t>Ispitivanje zavarenih spojeva u skladu sa standardima EN ISO 5817, EN 970, EN 1435, EN 1714: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s-Latn-BA" sz="2200" dirty="0"/>
              <a:t>Radiografsko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s-Latn-BA" sz="2200" dirty="0"/>
              <a:t>UZ ispitivanje</a:t>
            </a:r>
          </a:p>
          <a:p>
            <a:pPr algn="just"/>
            <a:r>
              <a:rPr lang="bs-Latn-BA" sz="2200" dirty="0"/>
              <a:t>Povezivanje sistema detekcije curenja DIN 2856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32656"/>
            <a:ext cx="3604036" cy="26756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604056"/>
            <a:ext cx="3604036" cy="27030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49882" y="3135409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1600" dirty="0"/>
              <a:t>Slika 10. Ispitivanje zavarenih spojeva</a:t>
            </a:r>
          </a:p>
        </p:txBody>
      </p:sp>
    </p:spTree>
    <p:extLst>
      <p:ext uri="{BB962C8B-B14F-4D97-AF65-F5344CB8AC3E}">
        <p14:creationId xmlns:p14="http://schemas.microsoft.com/office/powerpoint/2010/main" val="2943089839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455</Words>
  <Application>Microsoft Office PowerPoint</Application>
  <PresentationFormat>On-screen Show (4:3)</PresentationFormat>
  <Paragraphs>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Courier New</vt:lpstr>
      <vt:lpstr>Franklin Gothic Book</vt:lpstr>
      <vt:lpstr>Wingdings</vt:lpstr>
      <vt:lpstr>Wingdings 2</vt:lpstr>
      <vt:lpstr>Technic</vt:lpstr>
      <vt:lpstr>Jugozapadna magistrala -Magistralni vrelovod  na trasi GGM-a-</vt:lpstr>
      <vt:lpstr>Sadržaj: </vt:lpstr>
      <vt:lpstr>PowerPoint Presentation</vt:lpstr>
      <vt:lpstr>PowerPoint Presentation</vt:lpstr>
      <vt:lpstr>PowerPoint Presentation</vt:lpstr>
      <vt:lpstr>PowerPoint Presentation</vt:lpstr>
      <vt:lpstr>Realizovane aktivnosti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2019-03-31T14:19:19Z</dcterms:created>
  <dcterms:modified xsi:type="dcterms:W3CDTF">2019-03-31T14:21:34Z</dcterms:modified>
</cp:coreProperties>
</file>